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
  </p:notesMasterIdLst>
  <p:handoutMasterIdLst>
    <p:handoutMasterId r:id="rId28"/>
  </p:handoutMasterIdLst>
  <p:sldIdLst>
    <p:sldId id="273" r:id="rId2"/>
    <p:sldId id="278" r:id="rId3"/>
    <p:sldId id="287" r:id="rId4"/>
    <p:sldId id="279" r:id="rId5"/>
    <p:sldId id="281" r:id="rId6"/>
    <p:sldId id="283" r:id="rId7"/>
    <p:sldId id="280" r:id="rId8"/>
    <p:sldId id="276" r:id="rId9"/>
    <p:sldId id="277" r:id="rId10"/>
    <p:sldId id="268" r:id="rId11"/>
    <p:sldId id="298" r:id="rId12"/>
    <p:sldId id="299" r:id="rId13"/>
    <p:sldId id="300" r:id="rId14"/>
    <p:sldId id="301" r:id="rId15"/>
    <p:sldId id="296" r:id="rId16"/>
    <p:sldId id="295" r:id="rId17"/>
    <p:sldId id="288" r:id="rId18"/>
    <p:sldId id="297" r:id="rId19"/>
    <p:sldId id="282" r:id="rId20"/>
    <p:sldId id="289" r:id="rId21"/>
    <p:sldId id="290" r:id="rId22"/>
    <p:sldId id="291" r:id="rId23"/>
    <p:sldId id="292" r:id="rId24"/>
    <p:sldId id="293" r:id="rId25"/>
    <p:sldId id="294"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639" autoAdjust="0"/>
    <p:restoredTop sz="65641" autoAdjust="0"/>
  </p:normalViewPr>
  <p:slideViewPr>
    <p:cSldViewPr>
      <p:cViewPr varScale="1">
        <p:scale>
          <a:sx n="71" d="100"/>
          <a:sy n="71" d="100"/>
        </p:scale>
        <p:origin x="-1520" y="-120"/>
      </p:cViewPr>
      <p:guideLst>
        <p:guide orient="horz" pos="2160"/>
        <p:guide pos="2880"/>
      </p:guideLst>
    </p:cSldViewPr>
  </p:slideViewPr>
  <p:outlineViewPr>
    <p:cViewPr>
      <p:scale>
        <a:sx n="33" d="100"/>
        <a:sy n="33" d="100"/>
      </p:scale>
      <p:origin x="0" y="251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48"/>
    </mc:Choice>
    <mc:Fallback>
      <c:style val="48"/>
    </mc:Fallback>
  </mc:AlternateContent>
  <c:chart>
    <c:title>
      <c:tx>
        <c:rich>
          <a:bodyPr/>
          <a:lstStyle/>
          <a:p>
            <a:pPr>
              <a:defRPr/>
            </a:pPr>
            <a:r>
              <a:rPr lang="en-US"/>
              <a:t>Risk for Alzheimer’s Disease</a:t>
            </a:r>
          </a:p>
          <a:p>
            <a:pPr>
              <a:defRPr/>
            </a:pPr>
            <a:r>
              <a:rPr lang="en-US"/>
              <a:t>(Late Onset AD after age 65)</a:t>
            </a:r>
          </a:p>
        </c:rich>
      </c:tx>
      <c:layout/>
      <c:overlay val="0"/>
    </c:title>
    <c:autoTitleDeleted val="0"/>
    <c:plotArea>
      <c:layout/>
      <c:pieChart>
        <c:varyColors val="1"/>
        <c:ser>
          <c:idx val="0"/>
          <c:order val="0"/>
          <c:tx>
            <c:strRef>
              <c:f>Sheet1!$B$1</c:f>
              <c:strCache>
                <c:ptCount val="1"/>
                <c:pt idx="0">
                  <c:v>Sales</c:v>
                </c:pt>
              </c:strCache>
            </c:strRef>
          </c:tx>
          <c:dLbls>
            <c:dLbl>
              <c:idx val="0"/>
              <c:layout>
                <c:manualLayout>
                  <c:x val="-0.154096128608924"/>
                  <c:y val="0.15321530511811"/>
                </c:manualLayout>
              </c:layout>
              <c:showLegendKey val="0"/>
              <c:showVal val="0"/>
              <c:showCatName val="0"/>
              <c:showSerName val="0"/>
              <c:showPercent val="1"/>
              <c:showBubbleSize val="0"/>
            </c:dLbl>
            <c:dLbl>
              <c:idx val="1"/>
              <c:layout>
                <c:manualLayout>
                  <c:x val="0.150245734908137"/>
                  <c:y val="-0.14813656496063"/>
                </c:manualLayout>
              </c:layout>
              <c:showLegendKey val="0"/>
              <c:showVal val="0"/>
              <c:showCatName val="0"/>
              <c:showSerName val="0"/>
              <c:showPercent val="1"/>
              <c:showBubbleSize val="0"/>
            </c:dLbl>
            <c:showLegendKey val="0"/>
            <c:showVal val="0"/>
            <c:showCatName val="0"/>
            <c:showSerName val="0"/>
            <c:showPercent val="1"/>
            <c:showBubbleSize val="0"/>
            <c:showLeaderLines val="1"/>
          </c:dLbls>
          <c:cat>
            <c:strRef>
              <c:f>Sheet1!$A$2:$A$3</c:f>
              <c:strCache>
                <c:ptCount val="2"/>
                <c:pt idx="0">
                  <c:v>Genes</c:v>
                </c:pt>
                <c:pt idx="1">
                  <c:v>Lifestyle, Environment and Other Factors</c:v>
                </c:pt>
              </c:strCache>
            </c:strRef>
          </c:cat>
          <c:val>
            <c:numRef>
              <c:f>Sheet1!$B$2:$B$3</c:f>
              <c:numCache>
                <c:formatCode>General</c:formatCode>
                <c:ptCount val="2"/>
                <c:pt idx="0">
                  <c:v>3.0</c:v>
                </c:pt>
                <c:pt idx="1">
                  <c:v>7.0</c:v>
                </c:pt>
              </c:numCache>
            </c:numRef>
          </c:val>
        </c:ser>
        <c:dLbls>
          <c:showLegendKey val="0"/>
          <c:showVal val="0"/>
          <c:showCatName val="0"/>
          <c:showSerName val="0"/>
          <c:showPercent val="1"/>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AE7BDC-0266-E143-913C-C5E78E3EF7F5}"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7610ED53-7233-3C4C-80BF-897697D3A97A}">
      <dgm:prSet phldrT="[Text]">
        <dgm:style>
          <a:lnRef idx="1">
            <a:schemeClr val="accent6"/>
          </a:lnRef>
          <a:fillRef idx="3">
            <a:schemeClr val="accent6"/>
          </a:fillRef>
          <a:effectRef idx="2">
            <a:schemeClr val="accent6"/>
          </a:effectRef>
          <a:fontRef idx="minor">
            <a:schemeClr val="lt1"/>
          </a:fontRef>
        </dgm:style>
      </dgm:prSet>
      <dgm:spPr/>
      <dgm:t>
        <a:bodyPr/>
        <a:lstStyle/>
        <a:p>
          <a:r>
            <a:rPr lang="en-US" dirty="0" smtClean="0"/>
            <a:t>Diseases</a:t>
          </a:r>
          <a:endParaRPr lang="en-US" dirty="0"/>
        </a:p>
      </dgm:t>
    </dgm:pt>
    <dgm:pt modelId="{3C91AB3A-F54A-1A41-9558-E7BA6FAF0FB8}" type="parTrans" cxnId="{029426D9-C9BB-F441-86CC-5C0349C570A1}">
      <dgm:prSet/>
      <dgm:spPr/>
      <dgm:t>
        <a:bodyPr/>
        <a:lstStyle/>
        <a:p>
          <a:endParaRPr lang="en-US"/>
        </a:p>
      </dgm:t>
    </dgm:pt>
    <dgm:pt modelId="{6DA7651F-B43F-3F47-9120-2A5BC687EBE8}" type="sibTrans" cxnId="{029426D9-C9BB-F441-86CC-5C0349C570A1}">
      <dgm:prSet/>
      <dgm:spPr/>
      <dgm:t>
        <a:bodyPr/>
        <a:lstStyle/>
        <a:p>
          <a:endParaRPr lang="en-US"/>
        </a:p>
      </dgm:t>
    </dgm:pt>
    <dgm:pt modelId="{670EA222-FC5F-2748-B9E3-3F6460AB890A}">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Alzheimer’s</a:t>
          </a:r>
          <a:endParaRPr lang="en-US" dirty="0"/>
        </a:p>
      </dgm:t>
    </dgm:pt>
    <dgm:pt modelId="{54DEA96E-1EC6-0842-9319-7E9DC29BEDEC}" type="parTrans" cxnId="{4DF08A15-00D9-6E45-9355-CC839B05D34D}">
      <dgm:prSet/>
      <dgm:spPr/>
      <dgm:t>
        <a:bodyPr/>
        <a:lstStyle/>
        <a:p>
          <a:endParaRPr lang="en-US"/>
        </a:p>
      </dgm:t>
    </dgm:pt>
    <dgm:pt modelId="{9FA20CFF-A42F-DF41-8FE3-09D32990CC1E}" type="sibTrans" cxnId="{4DF08A15-00D9-6E45-9355-CC839B05D34D}">
      <dgm:prSet/>
      <dgm:spPr/>
      <dgm:t>
        <a:bodyPr/>
        <a:lstStyle/>
        <a:p>
          <a:endParaRPr lang="en-US"/>
        </a:p>
      </dgm:t>
    </dgm:pt>
    <dgm:pt modelId="{E9D38B4C-6DB7-2740-81BF-BE80C9FE85DD}">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Huntington’s</a:t>
          </a:r>
          <a:endParaRPr lang="en-US" dirty="0"/>
        </a:p>
      </dgm:t>
    </dgm:pt>
    <dgm:pt modelId="{40602950-B282-FC4C-A487-04F3F4DC725E}" type="parTrans" cxnId="{55F6D656-2022-E848-A6F4-556F799619A3}">
      <dgm:prSet/>
      <dgm:spPr/>
      <dgm:t>
        <a:bodyPr/>
        <a:lstStyle/>
        <a:p>
          <a:endParaRPr lang="en-US"/>
        </a:p>
      </dgm:t>
    </dgm:pt>
    <dgm:pt modelId="{CAD7989D-D33D-3C4F-912B-02210CCBBDA6}" type="sibTrans" cxnId="{55F6D656-2022-E848-A6F4-556F799619A3}">
      <dgm:prSet/>
      <dgm:spPr/>
      <dgm:t>
        <a:bodyPr/>
        <a:lstStyle/>
        <a:p>
          <a:endParaRPr lang="en-US"/>
        </a:p>
      </dgm:t>
    </dgm:pt>
    <dgm:pt modelId="{3F80A425-E766-9544-BD5A-83D6EE480CDC}">
      <dgm:prSet phldrT="[Text]">
        <dgm:style>
          <a:lnRef idx="1">
            <a:schemeClr val="accent6"/>
          </a:lnRef>
          <a:fillRef idx="3">
            <a:schemeClr val="accent6"/>
          </a:fillRef>
          <a:effectRef idx="2">
            <a:schemeClr val="accent6"/>
          </a:effectRef>
          <a:fontRef idx="minor">
            <a:schemeClr val="lt1"/>
          </a:fontRef>
        </dgm:style>
      </dgm:prSet>
      <dgm:spPr/>
      <dgm:t>
        <a:bodyPr/>
        <a:lstStyle/>
        <a:p>
          <a:r>
            <a:rPr lang="en-US" dirty="0" smtClean="0"/>
            <a:t>Vascular</a:t>
          </a:r>
          <a:endParaRPr lang="en-US" dirty="0"/>
        </a:p>
      </dgm:t>
    </dgm:pt>
    <dgm:pt modelId="{8C0B3128-E8F6-5646-8413-196BA91F127E}" type="parTrans" cxnId="{84D909D9-90B3-E14C-AB46-FF7F1C94FC51}">
      <dgm:prSet/>
      <dgm:spPr/>
      <dgm:t>
        <a:bodyPr/>
        <a:lstStyle/>
        <a:p>
          <a:endParaRPr lang="en-US"/>
        </a:p>
      </dgm:t>
    </dgm:pt>
    <dgm:pt modelId="{17EB1A64-CC4A-8448-98FB-2C6126673AFC}" type="sibTrans" cxnId="{84D909D9-90B3-E14C-AB46-FF7F1C94FC51}">
      <dgm:prSet/>
      <dgm:spPr/>
      <dgm:t>
        <a:bodyPr/>
        <a:lstStyle/>
        <a:p>
          <a:endParaRPr lang="en-US"/>
        </a:p>
      </dgm:t>
    </dgm:pt>
    <dgm:pt modelId="{8D4DC885-0C44-964A-B909-5F766F508302}">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Silent Strokes</a:t>
          </a:r>
          <a:endParaRPr lang="en-US" dirty="0"/>
        </a:p>
      </dgm:t>
    </dgm:pt>
    <dgm:pt modelId="{83259734-FB94-9149-B818-3562DB4EBEF8}" type="parTrans" cxnId="{02AD7FA1-63E4-0E4F-B2F3-B0F599BFB454}">
      <dgm:prSet/>
      <dgm:spPr/>
      <dgm:t>
        <a:bodyPr/>
        <a:lstStyle/>
        <a:p>
          <a:endParaRPr lang="en-US"/>
        </a:p>
      </dgm:t>
    </dgm:pt>
    <dgm:pt modelId="{5ABE06D1-FB50-764A-B7EC-7DD0767C5852}" type="sibTrans" cxnId="{02AD7FA1-63E4-0E4F-B2F3-B0F599BFB454}">
      <dgm:prSet/>
      <dgm:spPr/>
      <dgm:t>
        <a:bodyPr/>
        <a:lstStyle/>
        <a:p>
          <a:endParaRPr lang="en-US"/>
        </a:p>
      </dgm:t>
    </dgm:pt>
    <dgm:pt modelId="{B248A13C-59AC-F54D-8010-F1A48815686B}">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Stroke</a:t>
          </a:r>
          <a:endParaRPr lang="en-US" dirty="0"/>
        </a:p>
      </dgm:t>
    </dgm:pt>
    <dgm:pt modelId="{49823CA3-168A-4243-8B52-D26ECBBAE097}" type="parTrans" cxnId="{3224E204-8F56-B94D-B493-60D8504F4435}">
      <dgm:prSet/>
      <dgm:spPr/>
      <dgm:t>
        <a:bodyPr/>
        <a:lstStyle/>
        <a:p>
          <a:endParaRPr lang="en-US"/>
        </a:p>
      </dgm:t>
    </dgm:pt>
    <dgm:pt modelId="{D5E6744F-4BF4-1044-9B5D-C373200525E3}" type="sibTrans" cxnId="{3224E204-8F56-B94D-B493-60D8504F4435}">
      <dgm:prSet/>
      <dgm:spPr/>
      <dgm:t>
        <a:bodyPr/>
        <a:lstStyle/>
        <a:p>
          <a:endParaRPr lang="en-US"/>
        </a:p>
      </dgm:t>
    </dgm:pt>
    <dgm:pt modelId="{EB149B4D-995F-9942-B06D-58885726029F}">
      <dgm:prSet phldrT="[Text]">
        <dgm:style>
          <a:lnRef idx="1">
            <a:schemeClr val="accent6"/>
          </a:lnRef>
          <a:fillRef idx="3">
            <a:schemeClr val="accent6"/>
          </a:fillRef>
          <a:effectRef idx="2">
            <a:schemeClr val="accent6"/>
          </a:effectRef>
          <a:fontRef idx="minor">
            <a:schemeClr val="lt1"/>
          </a:fontRef>
        </dgm:style>
      </dgm:prSet>
      <dgm:spPr/>
      <dgm:t>
        <a:bodyPr/>
        <a:lstStyle/>
        <a:p>
          <a:r>
            <a:rPr lang="en-US" dirty="0" smtClean="0"/>
            <a:t>Infections</a:t>
          </a:r>
          <a:endParaRPr lang="en-US" dirty="0"/>
        </a:p>
      </dgm:t>
    </dgm:pt>
    <dgm:pt modelId="{D547EF2E-5A42-404F-ACC7-AB9871745826}" type="parTrans" cxnId="{C1155157-02E2-954F-A45E-BC860E33B70E}">
      <dgm:prSet/>
      <dgm:spPr/>
      <dgm:t>
        <a:bodyPr/>
        <a:lstStyle/>
        <a:p>
          <a:endParaRPr lang="en-US"/>
        </a:p>
      </dgm:t>
    </dgm:pt>
    <dgm:pt modelId="{8E1A76F6-14E2-E842-83F3-6FAD5A86EA8E}" type="sibTrans" cxnId="{C1155157-02E2-954F-A45E-BC860E33B70E}">
      <dgm:prSet/>
      <dgm:spPr/>
      <dgm:t>
        <a:bodyPr/>
        <a:lstStyle/>
        <a:p>
          <a:endParaRPr lang="en-US"/>
        </a:p>
      </dgm:t>
    </dgm:pt>
    <dgm:pt modelId="{51F3A4A8-80B9-6D48-9B67-1622E0F6BEB6}">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HIV</a:t>
          </a:r>
          <a:endParaRPr lang="en-US" dirty="0"/>
        </a:p>
      </dgm:t>
    </dgm:pt>
    <dgm:pt modelId="{8EFA64BC-850A-4B45-82B5-62F84FF1DE8F}" type="parTrans" cxnId="{0A9A154B-9370-654F-9696-A23AC2A87685}">
      <dgm:prSet/>
      <dgm:spPr/>
      <dgm:t>
        <a:bodyPr/>
        <a:lstStyle/>
        <a:p>
          <a:endParaRPr lang="en-US"/>
        </a:p>
      </dgm:t>
    </dgm:pt>
    <dgm:pt modelId="{F867C21F-9101-9A4D-A38B-666009C1E393}" type="sibTrans" cxnId="{0A9A154B-9370-654F-9696-A23AC2A87685}">
      <dgm:prSet/>
      <dgm:spPr/>
      <dgm:t>
        <a:bodyPr/>
        <a:lstStyle/>
        <a:p>
          <a:endParaRPr lang="en-US"/>
        </a:p>
      </dgm:t>
    </dgm:pt>
    <dgm:pt modelId="{42B6E2F4-1FF6-A040-AA6B-4C0E3AF958A3}">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CJD</a:t>
          </a:r>
          <a:endParaRPr lang="en-US" dirty="0"/>
        </a:p>
      </dgm:t>
    </dgm:pt>
    <dgm:pt modelId="{AEB237BF-DC2C-4448-AB6C-7EA1B027A786}" type="parTrans" cxnId="{8048053F-04DE-2341-9581-994BF5EADFF8}">
      <dgm:prSet/>
      <dgm:spPr/>
      <dgm:t>
        <a:bodyPr/>
        <a:lstStyle/>
        <a:p>
          <a:endParaRPr lang="en-US"/>
        </a:p>
      </dgm:t>
    </dgm:pt>
    <dgm:pt modelId="{ACF93213-3514-774C-BDC2-1F0492F32B51}" type="sibTrans" cxnId="{8048053F-04DE-2341-9581-994BF5EADFF8}">
      <dgm:prSet/>
      <dgm:spPr/>
      <dgm:t>
        <a:bodyPr/>
        <a:lstStyle/>
        <a:p>
          <a:endParaRPr lang="en-US"/>
        </a:p>
      </dgm:t>
    </dgm:pt>
    <dgm:pt modelId="{91360317-78DA-F34F-B5E5-6DF036CDDFAE}">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Parkinson’s</a:t>
          </a:r>
          <a:endParaRPr lang="en-US" dirty="0"/>
        </a:p>
      </dgm:t>
    </dgm:pt>
    <dgm:pt modelId="{149BF7A0-C03F-FE47-BE6E-3772C23885E9}" type="parTrans" cxnId="{6CF1BE75-1C03-DE45-89C9-18A3F82C0255}">
      <dgm:prSet/>
      <dgm:spPr/>
      <dgm:t>
        <a:bodyPr/>
        <a:lstStyle/>
        <a:p>
          <a:endParaRPr lang="en-US"/>
        </a:p>
      </dgm:t>
    </dgm:pt>
    <dgm:pt modelId="{5C55F26D-EF04-5241-A936-D3686A2C0A3F}" type="sibTrans" cxnId="{6CF1BE75-1C03-DE45-89C9-18A3F82C0255}">
      <dgm:prSet/>
      <dgm:spPr/>
      <dgm:t>
        <a:bodyPr/>
        <a:lstStyle/>
        <a:p>
          <a:endParaRPr lang="en-US"/>
        </a:p>
      </dgm:t>
    </dgm:pt>
    <dgm:pt modelId="{C7797568-7743-F94C-BE79-3E011133CAF7}">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Pick’s</a:t>
          </a:r>
          <a:endParaRPr lang="en-US" dirty="0"/>
        </a:p>
      </dgm:t>
    </dgm:pt>
    <dgm:pt modelId="{D9938F58-9656-3F48-B28A-4DBA7DD9E264}" type="parTrans" cxnId="{824ADB28-49BE-D94F-8E00-F2FD8D4153A1}">
      <dgm:prSet/>
      <dgm:spPr/>
      <dgm:t>
        <a:bodyPr/>
        <a:lstStyle/>
        <a:p>
          <a:endParaRPr lang="en-US"/>
        </a:p>
      </dgm:t>
    </dgm:pt>
    <dgm:pt modelId="{580FF8DA-02FC-0A46-AD70-C42406F29B0F}" type="sibTrans" cxnId="{824ADB28-49BE-D94F-8E00-F2FD8D4153A1}">
      <dgm:prSet/>
      <dgm:spPr/>
      <dgm:t>
        <a:bodyPr/>
        <a:lstStyle/>
        <a:p>
          <a:endParaRPr lang="en-US"/>
        </a:p>
      </dgm:t>
    </dgm:pt>
    <dgm:pt modelId="{3C8C1017-5214-2449-B5F8-498AA9B9B23F}">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err="1" smtClean="0"/>
            <a:t>TIA’s</a:t>
          </a:r>
          <a:endParaRPr lang="en-US" dirty="0"/>
        </a:p>
      </dgm:t>
    </dgm:pt>
    <dgm:pt modelId="{8148DA82-3EF2-9E43-A071-D3B3D5A98FC0}" type="parTrans" cxnId="{42D2BFD7-AA4D-0C4C-9871-3F122CC5F63C}">
      <dgm:prSet/>
      <dgm:spPr/>
      <dgm:t>
        <a:bodyPr/>
        <a:lstStyle/>
        <a:p>
          <a:endParaRPr lang="en-US"/>
        </a:p>
      </dgm:t>
    </dgm:pt>
    <dgm:pt modelId="{555864D2-4839-0C4C-B2E1-0C287652B662}" type="sibTrans" cxnId="{42D2BFD7-AA4D-0C4C-9871-3F122CC5F63C}">
      <dgm:prSet/>
      <dgm:spPr/>
      <dgm:t>
        <a:bodyPr/>
        <a:lstStyle/>
        <a:p>
          <a:endParaRPr lang="en-US"/>
        </a:p>
      </dgm:t>
    </dgm:pt>
    <dgm:pt modelId="{2A319222-7E15-B049-8510-6C1D4D4017D6}">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White dots</a:t>
          </a:r>
          <a:endParaRPr lang="en-US" dirty="0"/>
        </a:p>
      </dgm:t>
    </dgm:pt>
    <dgm:pt modelId="{8C4F6FC2-DCF7-3C44-8457-0E688BB3A0A5}" type="parTrans" cxnId="{67DC9140-839D-8C43-B84C-EC6ED094A3E0}">
      <dgm:prSet/>
      <dgm:spPr/>
      <dgm:t>
        <a:bodyPr/>
        <a:lstStyle/>
        <a:p>
          <a:endParaRPr lang="en-US"/>
        </a:p>
      </dgm:t>
    </dgm:pt>
    <dgm:pt modelId="{104428D9-A27E-474E-81A0-6B4B19AD9015}" type="sibTrans" cxnId="{67DC9140-839D-8C43-B84C-EC6ED094A3E0}">
      <dgm:prSet/>
      <dgm:spPr/>
      <dgm:t>
        <a:bodyPr/>
        <a:lstStyle/>
        <a:p>
          <a:endParaRPr lang="en-US"/>
        </a:p>
      </dgm:t>
    </dgm:pt>
    <dgm:pt modelId="{A6B69F7F-CDD8-644E-AB8B-E12E8D694F8E}">
      <dgm:prSet phldrT="[Text]">
        <dgm:style>
          <a:lnRef idx="1">
            <a:schemeClr val="accent6"/>
          </a:lnRef>
          <a:fillRef idx="3">
            <a:schemeClr val="accent6"/>
          </a:fillRef>
          <a:effectRef idx="2">
            <a:schemeClr val="accent6"/>
          </a:effectRef>
          <a:fontRef idx="minor">
            <a:schemeClr val="lt1"/>
          </a:fontRef>
        </dgm:style>
      </dgm:prSet>
      <dgm:spPr/>
      <dgm:t>
        <a:bodyPr/>
        <a:lstStyle/>
        <a:p>
          <a:r>
            <a:rPr lang="en-US" dirty="0" smtClean="0"/>
            <a:t>Substance Abuse</a:t>
          </a:r>
          <a:endParaRPr lang="en-US" dirty="0"/>
        </a:p>
      </dgm:t>
    </dgm:pt>
    <dgm:pt modelId="{BCFB1552-1A1F-FA4D-8314-08408C82BC3C}" type="parTrans" cxnId="{0D8023D9-8B58-3647-8DB1-0C9946503AEB}">
      <dgm:prSet/>
      <dgm:spPr/>
      <dgm:t>
        <a:bodyPr/>
        <a:lstStyle/>
        <a:p>
          <a:endParaRPr lang="en-US"/>
        </a:p>
      </dgm:t>
    </dgm:pt>
    <dgm:pt modelId="{1E28077D-0D35-BB4D-9DBE-A315BA8AC38D}" type="sibTrans" cxnId="{0D8023D9-8B58-3647-8DB1-0C9946503AEB}">
      <dgm:prSet/>
      <dgm:spPr/>
      <dgm:t>
        <a:bodyPr/>
        <a:lstStyle/>
        <a:p>
          <a:endParaRPr lang="en-US"/>
        </a:p>
      </dgm:t>
    </dgm:pt>
    <dgm:pt modelId="{7F3A531F-7FD4-5744-B4C5-1930A5143C1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Alcohol</a:t>
          </a:r>
          <a:endParaRPr lang="en-US" dirty="0"/>
        </a:p>
      </dgm:t>
    </dgm:pt>
    <dgm:pt modelId="{36CA15DE-394D-9B49-8EAA-EC5F6D40095D}" type="parTrans" cxnId="{8D69B298-7AAA-E145-B68F-C6B51820DA1D}">
      <dgm:prSet/>
      <dgm:spPr/>
      <dgm:t>
        <a:bodyPr/>
        <a:lstStyle/>
        <a:p>
          <a:endParaRPr lang="en-US"/>
        </a:p>
      </dgm:t>
    </dgm:pt>
    <dgm:pt modelId="{9F7AE4D1-611B-5947-B925-BF2F631B9FBB}" type="sibTrans" cxnId="{8D69B298-7AAA-E145-B68F-C6B51820DA1D}">
      <dgm:prSet/>
      <dgm:spPr/>
      <dgm:t>
        <a:bodyPr/>
        <a:lstStyle/>
        <a:p>
          <a:endParaRPr lang="en-US"/>
        </a:p>
      </dgm:t>
    </dgm:pt>
    <dgm:pt modelId="{8B39CF84-A804-194B-8A21-000EB746DA28}">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Human form of mad cow</a:t>
          </a:r>
          <a:endParaRPr lang="en-US" dirty="0"/>
        </a:p>
      </dgm:t>
    </dgm:pt>
    <dgm:pt modelId="{1D6ACF05-5540-E44B-B0A0-94D14FD80FBF}" type="parTrans" cxnId="{C6AD3FEE-B43C-8F44-957B-4C810FF53C0A}">
      <dgm:prSet/>
      <dgm:spPr/>
      <dgm:t>
        <a:bodyPr/>
        <a:lstStyle/>
        <a:p>
          <a:endParaRPr lang="en-US"/>
        </a:p>
      </dgm:t>
    </dgm:pt>
    <dgm:pt modelId="{8DFC9BC8-058F-0343-8C33-558527AAF06F}" type="sibTrans" cxnId="{C6AD3FEE-B43C-8F44-957B-4C810FF53C0A}">
      <dgm:prSet/>
      <dgm:spPr/>
      <dgm:t>
        <a:bodyPr/>
        <a:lstStyle/>
        <a:p>
          <a:endParaRPr lang="en-US"/>
        </a:p>
      </dgm:t>
    </dgm:pt>
    <dgm:pt modelId="{8CCB15CD-8296-F245-ADB9-F4794BABBD75}">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Sedatives</a:t>
          </a:r>
          <a:endParaRPr lang="en-US" dirty="0"/>
        </a:p>
      </dgm:t>
    </dgm:pt>
    <dgm:pt modelId="{80A70232-FC35-8A44-A0A6-5B61E950BEB7}" type="parTrans" cxnId="{E0775676-328D-304F-AF6B-F661C7972F74}">
      <dgm:prSet/>
      <dgm:spPr/>
      <dgm:t>
        <a:bodyPr/>
        <a:lstStyle/>
        <a:p>
          <a:endParaRPr lang="en-US"/>
        </a:p>
      </dgm:t>
    </dgm:pt>
    <dgm:pt modelId="{0267F884-7892-4943-B463-80ED045E976C}" type="sibTrans" cxnId="{E0775676-328D-304F-AF6B-F661C7972F74}">
      <dgm:prSet/>
      <dgm:spPr/>
      <dgm:t>
        <a:bodyPr/>
        <a:lstStyle/>
        <a:p>
          <a:endParaRPr lang="en-US"/>
        </a:p>
      </dgm:t>
    </dgm:pt>
    <dgm:pt modelId="{5AFB3DEE-E225-9D4A-A15E-D8E3F8564200}">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Anti-anxiety medication</a:t>
          </a:r>
          <a:endParaRPr lang="en-US" dirty="0"/>
        </a:p>
      </dgm:t>
    </dgm:pt>
    <dgm:pt modelId="{2FBDE4FD-4137-4746-8D79-24E4CDAC29B6}" type="parTrans" cxnId="{DB0A51F8-29DB-B64E-91CA-CE49F759DD8A}">
      <dgm:prSet/>
      <dgm:spPr/>
      <dgm:t>
        <a:bodyPr/>
        <a:lstStyle/>
        <a:p>
          <a:endParaRPr lang="en-US"/>
        </a:p>
      </dgm:t>
    </dgm:pt>
    <dgm:pt modelId="{7847371F-E9B0-2347-840B-58A6F6A37A1E}" type="sibTrans" cxnId="{DB0A51F8-29DB-B64E-91CA-CE49F759DD8A}">
      <dgm:prSet/>
      <dgm:spPr/>
      <dgm:t>
        <a:bodyPr/>
        <a:lstStyle/>
        <a:p>
          <a:endParaRPr lang="en-US"/>
        </a:p>
      </dgm:t>
    </dgm:pt>
    <dgm:pt modelId="{168D0E85-04D8-2547-A5CD-B486928765F9}">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t>Toxins</a:t>
          </a:r>
          <a:endParaRPr lang="en-US" dirty="0"/>
        </a:p>
      </dgm:t>
    </dgm:pt>
    <dgm:pt modelId="{C56DCE0A-A987-074B-9DD4-BA8BB4F3212B}" type="parTrans" cxnId="{33DBE1A5-5C2D-C044-A787-5EC236EEB95E}">
      <dgm:prSet/>
      <dgm:spPr/>
      <dgm:t>
        <a:bodyPr/>
        <a:lstStyle/>
        <a:p>
          <a:endParaRPr lang="en-US"/>
        </a:p>
      </dgm:t>
    </dgm:pt>
    <dgm:pt modelId="{43A6F438-18FC-1E43-9CCF-1FC0E20119A1}" type="sibTrans" cxnId="{33DBE1A5-5C2D-C044-A787-5EC236EEB95E}">
      <dgm:prSet/>
      <dgm:spPr/>
      <dgm:t>
        <a:bodyPr/>
        <a:lstStyle/>
        <a:p>
          <a:endParaRPr lang="en-US"/>
        </a:p>
      </dgm:t>
    </dgm:pt>
    <dgm:pt modelId="{579A467E-7D4E-DB44-A00B-B1002CA7E3C4}" type="pres">
      <dgm:prSet presAssocID="{BCAE7BDC-0266-E143-913C-C5E78E3EF7F5}" presName="Name0" presStyleCnt="0">
        <dgm:presLayoutVars>
          <dgm:dir/>
          <dgm:animLvl val="lvl"/>
          <dgm:resizeHandles val="exact"/>
        </dgm:presLayoutVars>
      </dgm:prSet>
      <dgm:spPr/>
      <dgm:t>
        <a:bodyPr/>
        <a:lstStyle/>
        <a:p>
          <a:endParaRPr lang="en-US"/>
        </a:p>
      </dgm:t>
    </dgm:pt>
    <dgm:pt modelId="{4BBE5615-5D00-6140-800F-F0D028BAA593}" type="pres">
      <dgm:prSet presAssocID="{7610ED53-7233-3C4C-80BF-897697D3A97A}" presName="composite" presStyleCnt="0"/>
      <dgm:spPr/>
    </dgm:pt>
    <dgm:pt modelId="{FC1A87B2-0113-1D4D-8A9E-1EAF0F41D19D}" type="pres">
      <dgm:prSet presAssocID="{7610ED53-7233-3C4C-80BF-897697D3A97A}" presName="parTx" presStyleLbl="alignNode1" presStyleIdx="0" presStyleCnt="4">
        <dgm:presLayoutVars>
          <dgm:chMax val="0"/>
          <dgm:chPref val="0"/>
          <dgm:bulletEnabled val="1"/>
        </dgm:presLayoutVars>
      </dgm:prSet>
      <dgm:spPr/>
      <dgm:t>
        <a:bodyPr/>
        <a:lstStyle/>
        <a:p>
          <a:endParaRPr lang="en-US"/>
        </a:p>
      </dgm:t>
    </dgm:pt>
    <dgm:pt modelId="{F6D422AC-77F1-0349-BA08-F5B1C6224CE4}" type="pres">
      <dgm:prSet presAssocID="{7610ED53-7233-3C4C-80BF-897697D3A97A}" presName="desTx" presStyleLbl="alignAccFollowNode1" presStyleIdx="0" presStyleCnt="4">
        <dgm:presLayoutVars>
          <dgm:bulletEnabled val="1"/>
        </dgm:presLayoutVars>
      </dgm:prSet>
      <dgm:spPr/>
      <dgm:t>
        <a:bodyPr/>
        <a:lstStyle/>
        <a:p>
          <a:endParaRPr lang="en-US"/>
        </a:p>
      </dgm:t>
    </dgm:pt>
    <dgm:pt modelId="{3D3744D3-EC4A-C443-A176-2C46F8793A62}" type="pres">
      <dgm:prSet presAssocID="{6DA7651F-B43F-3F47-9120-2A5BC687EBE8}" presName="space" presStyleCnt="0"/>
      <dgm:spPr/>
    </dgm:pt>
    <dgm:pt modelId="{7BB40E71-386A-A840-AC5F-E48CC1817DBA}" type="pres">
      <dgm:prSet presAssocID="{3F80A425-E766-9544-BD5A-83D6EE480CDC}" presName="composite" presStyleCnt="0"/>
      <dgm:spPr/>
    </dgm:pt>
    <dgm:pt modelId="{09A08394-A44D-AE4A-BDDE-8767CDECEF3F}" type="pres">
      <dgm:prSet presAssocID="{3F80A425-E766-9544-BD5A-83D6EE480CDC}" presName="parTx" presStyleLbl="alignNode1" presStyleIdx="1" presStyleCnt="4">
        <dgm:presLayoutVars>
          <dgm:chMax val="0"/>
          <dgm:chPref val="0"/>
          <dgm:bulletEnabled val="1"/>
        </dgm:presLayoutVars>
      </dgm:prSet>
      <dgm:spPr/>
      <dgm:t>
        <a:bodyPr/>
        <a:lstStyle/>
        <a:p>
          <a:endParaRPr lang="en-US"/>
        </a:p>
      </dgm:t>
    </dgm:pt>
    <dgm:pt modelId="{4910E9CC-602E-614B-AB0C-EF326704A38F}" type="pres">
      <dgm:prSet presAssocID="{3F80A425-E766-9544-BD5A-83D6EE480CDC}" presName="desTx" presStyleLbl="alignAccFollowNode1" presStyleIdx="1" presStyleCnt="4">
        <dgm:presLayoutVars>
          <dgm:bulletEnabled val="1"/>
        </dgm:presLayoutVars>
      </dgm:prSet>
      <dgm:spPr/>
      <dgm:t>
        <a:bodyPr/>
        <a:lstStyle/>
        <a:p>
          <a:endParaRPr lang="en-US"/>
        </a:p>
      </dgm:t>
    </dgm:pt>
    <dgm:pt modelId="{63304B49-43C1-6449-B908-C1446A4A3A88}" type="pres">
      <dgm:prSet presAssocID="{17EB1A64-CC4A-8448-98FB-2C6126673AFC}" presName="space" presStyleCnt="0"/>
      <dgm:spPr/>
    </dgm:pt>
    <dgm:pt modelId="{844696D1-B519-4F46-A792-FA7C4E13B559}" type="pres">
      <dgm:prSet presAssocID="{EB149B4D-995F-9942-B06D-58885726029F}" presName="composite" presStyleCnt="0"/>
      <dgm:spPr/>
    </dgm:pt>
    <dgm:pt modelId="{C9DE8534-0DC1-DF47-B906-86C423EAD2E5}" type="pres">
      <dgm:prSet presAssocID="{EB149B4D-995F-9942-B06D-58885726029F}" presName="parTx" presStyleLbl="alignNode1" presStyleIdx="2" presStyleCnt="4">
        <dgm:presLayoutVars>
          <dgm:chMax val="0"/>
          <dgm:chPref val="0"/>
          <dgm:bulletEnabled val="1"/>
        </dgm:presLayoutVars>
      </dgm:prSet>
      <dgm:spPr/>
      <dgm:t>
        <a:bodyPr/>
        <a:lstStyle/>
        <a:p>
          <a:endParaRPr lang="en-US"/>
        </a:p>
      </dgm:t>
    </dgm:pt>
    <dgm:pt modelId="{96DD5D58-B3A4-F540-A865-2013F729B459}" type="pres">
      <dgm:prSet presAssocID="{EB149B4D-995F-9942-B06D-58885726029F}" presName="desTx" presStyleLbl="alignAccFollowNode1" presStyleIdx="2" presStyleCnt="4">
        <dgm:presLayoutVars>
          <dgm:bulletEnabled val="1"/>
        </dgm:presLayoutVars>
      </dgm:prSet>
      <dgm:spPr/>
      <dgm:t>
        <a:bodyPr/>
        <a:lstStyle/>
        <a:p>
          <a:endParaRPr lang="en-US"/>
        </a:p>
      </dgm:t>
    </dgm:pt>
    <dgm:pt modelId="{682E3ACD-C6F9-4940-A265-C7CEA378CD94}" type="pres">
      <dgm:prSet presAssocID="{8E1A76F6-14E2-E842-83F3-6FAD5A86EA8E}" presName="space" presStyleCnt="0"/>
      <dgm:spPr/>
    </dgm:pt>
    <dgm:pt modelId="{8FE8BFD5-DE2F-D441-B807-4704C635AEAA}" type="pres">
      <dgm:prSet presAssocID="{A6B69F7F-CDD8-644E-AB8B-E12E8D694F8E}" presName="composite" presStyleCnt="0"/>
      <dgm:spPr/>
    </dgm:pt>
    <dgm:pt modelId="{78938E53-FEC7-FA4B-809E-B40F13E2D762}" type="pres">
      <dgm:prSet presAssocID="{A6B69F7F-CDD8-644E-AB8B-E12E8D694F8E}" presName="parTx" presStyleLbl="alignNode1" presStyleIdx="3" presStyleCnt="4">
        <dgm:presLayoutVars>
          <dgm:chMax val="0"/>
          <dgm:chPref val="0"/>
          <dgm:bulletEnabled val="1"/>
        </dgm:presLayoutVars>
      </dgm:prSet>
      <dgm:spPr/>
      <dgm:t>
        <a:bodyPr/>
        <a:lstStyle/>
        <a:p>
          <a:endParaRPr lang="en-US"/>
        </a:p>
      </dgm:t>
    </dgm:pt>
    <dgm:pt modelId="{4C4EF0E9-006D-1E48-B363-95850A2D3B0B}" type="pres">
      <dgm:prSet presAssocID="{A6B69F7F-CDD8-644E-AB8B-E12E8D694F8E}" presName="desTx" presStyleLbl="alignAccFollowNode1" presStyleIdx="3" presStyleCnt="4">
        <dgm:presLayoutVars>
          <dgm:bulletEnabled val="1"/>
        </dgm:presLayoutVars>
      </dgm:prSet>
      <dgm:spPr/>
      <dgm:t>
        <a:bodyPr/>
        <a:lstStyle/>
        <a:p>
          <a:endParaRPr lang="en-US"/>
        </a:p>
      </dgm:t>
    </dgm:pt>
  </dgm:ptLst>
  <dgm:cxnLst>
    <dgm:cxn modelId="{1086EBD2-A67B-A340-8EF8-5BDDE740367B}" type="presOf" srcId="{E9D38B4C-6DB7-2740-81BF-BE80C9FE85DD}" destId="{F6D422AC-77F1-0349-BA08-F5B1C6224CE4}" srcOrd="0" destOrd="1" presId="urn:microsoft.com/office/officeart/2005/8/layout/hList1"/>
    <dgm:cxn modelId="{051E6D30-6AAD-0A4F-828B-E052836007E1}" type="presOf" srcId="{5AFB3DEE-E225-9D4A-A15E-D8E3F8564200}" destId="{4C4EF0E9-006D-1E48-B363-95850A2D3B0B}" srcOrd="0" destOrd="2" presId="urn:microsoft.com/office/officeart/2005/8/layout/hList1"/>
    <dgm:cxn modelId="{6CF1BE75-1C03-DE45-89C9-18A3F82C0255}" srcId="{7610ED53-7233-3C4C-80BF-897697D3A97A}" destId="{91360317-78DA-F34F-B5E5-6DF036CDDFAE}" srcOrd="2" destOrd="0" parTransId="{149BF7A0-C03F-FE47-BE6E-3772C23885E9}" sibTransId="{5C55F26D-EF04-5241-A936-D3686A2C0A3F}"/>
    <dgm:cxn modelId="{02AD7FA1-63E4-0E4F-B2F3-B0F599BFB454}" srcId="{3F80A425-E766-9544-BD5A-83D6EE480CDC}" destId="{8D4DC885-0C44-964A-B909-5F766F508302}" srcOrd="0" destOrd="0" parTransId="{83259734-FB94-9149-B818-3562DB4EBEF8}" sibTransId="{5ABE06D1-FB50-764A-B7EC-7DD0767C5852}"/>
    <dgm:cxn modelId="{6F7C0CD2-B1F0-7444-A420-734DB5EE1F14}" type="presOf" srcId="{3C8C1017-5214-2449-B5F8-498AA9B9B23F}" destId="{4910E9CC-602E-614B-AB0C-EF326704A38F}" srcOrd="0" destOrd="2" presId="urn:microsoft.com/office/officeart/2005/8/layout/hList1"/>
    <dgm:cxn modelId="{66CBD511-26B7-664D-85B6-A58A2F033DFA}" type="presOf" srcId="{42B6E2F4-1FF6-A040-AA6B-4C0E3AF958A3}" destId="{96DD5D58-B3A4-F540-A865-2013F729B459}" srcOrd="0" destOrd="1" presId="urn:microsoft.com/office/officeart/2005/8/layout/hList1"/>
    <dgm:cxn modelId="{67DC9140-839D-8C43-B84C-EC6ED094A3E0}" srcId="{8D4DC885-0C44-964A-B909-5F766F508302}" destId="{2A319222-7E15-B049-8510-6C1D4D4017D6}" srcOrd="0" destOrd="0" parTransId="{8C4F6FC2-DCF7-3C44-8457-0E688BB3A0A5}" sibTransId="{104428D9-A27E-474E-81A0-6B4B19AD9015}"/>
    <dgm:cxn modelId="{0D77955C-52C3-C748-A77E-822848BFBB6A}" type="presOf" srcId="{7610ED53-7233-3C4C-80BF-897697D3A97A}" destId="{FC1A87B2-0113-1D4D-8A9E-1EAF0F41D19D}" srcOrd="0" destOrd="0" presId="urn:microsoft.com/office/officeart/2005/8/layout/hList1"/>
    <dgm:cxn modelId="{D92A90D3-35F5-4E4D-946D-50948D622B0B}" type="presOf" srcId="{2A319222-7E15-B049-8510-6C1D4D4017D6}" destId="{4910E9CC-602E-614B-AB0C-EF326704A38F}" srcOrd="0" destOrd="1" presId="urn:microsoft.com/office/officeart/2005/8/layout/hList1"/>
    <dgm:cxn modelId="{70775FE5-1223-084C-AB13-382B914FE0F5}" type="presOf" srcId="{3F80A425-E766-9544-BD5A-83D6EE480CDC}" destId="{09A08394-A44D-AE4A-BDDE-8767CDECEF3F}" srcOrd="0" destOrd="0" presId="urn:microsoft.com/office/officeart/2005/8/layout/hList1"/>
    <dgm:cxn modelId="{0D8023D9-8B58-3647-8DB1-0C9946503AEB}" srcId="{BCAE7BDC-0266-E143-913C-C5E78E3EF7F5}" destId="{A6B69F7F-CDD8-644E-AB8B-E12E8D694F8E}" srcOrd="3" destOrd="0" parTransId="{BCFB1552-1A1F-FA4D-8314-08408C82BC3C}" sibTransId="{1E28077D-0D35-BB4D-9DBE-A315BA8AC38D}"/>
    <dgm:cxn modelId="{64EC0837-13D9-EE41-97EF-58440EA9B9E5}" type="presOf" srcId="{8B39CF84-A804-194B-8A21-000EB746DA28}" destId="{96DD5D58-B3A4-F540-A865-2013F729B459}" srcOrd="0" destOrd="2" presId="urn:microsoft.com/office/officeart/2005/8/layout/hList1"/>
    <dgm:cxn modelId="{3224E204-8F56-B94D-B493-60D8504F4435}" srcId="{3F80A425-E766-9544-BD5A-83D6EE480CDC}" destId="{B248A13C-59AC-F54D-8010-F1A48815686B}" srcOrd="2" destOrd="0" parTransId="{49823CA3-168A-4243-8B52-D26ECBBAE097}" sibTransId="{D5E6744F-4BF4-1044-9B5D-C373200525E3}"/>
    <dgm:cxn modelId="{92C4C0B1-386A-F049-813C-A9877CF8541A}" type="presOf" srcId="{8CCB15CD-8296-F245-ADB9-F4794BABBD75}" destId="{4C4EF0E9-006D-1E48-B363-95850A2D3B0B}" srcOrd="0" destOrd="1" presId="urn:microsoft.com/office/officeart/2005/8/layout/hList1"/>
    <dgm:cxn modelId="{43188812-340E-C249-8221-5DDBD0FCD975}" type="presOf" srcId="{EB149B4D-995F-9942-B06D-58885726029F}" destId="{C9DE8534-0DC1-DF47-B906-86C423EAD2E5}" srcOrd="0" destOrd="0" presId="urn:microsoft.com/office/officeart/2005/8/layout/hList1"/>
    <dgm:cxn modelId="{C8B906FD-4086-9F40-A19D-3FC137B913DE}" type="presOf" srcId="{A6B69F7F-CDD8-644E-AB8B-E12E8D694F8E}" destId="{78938E53-FEC7-FA4B-809E-B40F13E2D762}" srcOrd="0" destOrd="0" presId="urn:microsoft.com/office/officeart/2005/8/layout/hList1"/>
    <dgm:cxn modelId="{0A9A154B-9370-654F-9696-A23AC2A87685}" srcId="{EB149B4D-995F-9942-B06D-58885726029F}" destId="{51F3A4A8-80B9-6D48-9B67-1622E0F6BEB6}" srcOrd="0" destOrd="0" parTransId="{8EFA64BC-850A-4B45-82B5-62F84FF1DE8F}" sibTransId="{F867C21F-9101-9A4D-A38B-666009C1E393}"/>
    <dgm:cxn modelId="{42D2BFD7-AA4D-0C4C-9871-3F122CC5F63C}" srcId="{3F80A425-E766-9544-BD5A-83D6EE480CDC}" destId="{3C8C1017-5214-2449-B5F8-498AA9B9B23F}" srcOrd="1" destOrd="0" parTransId="{8148DA82-3EF2-9E43-A071-D3B3D5A98FC0}" sibTransId="{555864D2-4839-0C4C-B2E1-0C287652B662}"/>
    <dgm:cxn modelId="{84D909D9-90B3-E14C-AB46-FF7F1C94FC51}" srcId="{BCAE7BDC-0266-E143-913C-C5E78E3EF7F5}" destId="{3F80A425-E766-9544-BD5A-83D6EE480CDC}" srcOrd="1" destOrd="0" parTransId="{8C0B3128-E8F6-5646-8413-196BA91F127E}" sibTransId="{17EB1A64-CC4A-8448-98FB-2C6126673AFC}"/>
    <dgm:cxn modelId="{33DBE1A5-5C2D-C044-A787-5EC236EEB95E}" srcId="{A6B69F7F-CDD8-644E-AB8B-E12E8D694F8E}" destId="{168D0E85-04D8-2547-A5CD-B486928765F9}" srcOrd="3" destOrd="0" parTransId="{C56DCE0A-A987-074B-9DD4-BA8BB4F3212B}" sibTransId="{43A6F438-18FC-1E43-9CCF-1FC0E20119A1}"/>
    <dgm:cxn modelId="{8048053F-04DE-2341-9581-994BF5EADFF8}" srcId="{EB149B4D-995F-9942-B06D-58885726029F}" destId="{42B6E2F4-1FF6-A040-AA6B-4C0E3AF958A3}" srcOrd="1" destOrd="0" parTransId="{AEB237BF-DC2C-4448-AB6C-7EA1B027A786}" sibTransId="{ACF93213-3514-774C-BDC2-1F0492F32B51}"/>
    <dgm:cxn modelId="{824ADB28-49BE-D94F-8E00-F2FD8D4153A1}" srcId="{7610ED53-7233-3C4C-80BF-897697D3A97A}" destId="{C7797568-7743-F94C-BE79-3E011133CAF7}" srcOrd="3" destOrd="0" parTransId="{D9938F58-9656-3F48-B28A-4DBA7DD9E264}" sibTransId="{580FF8DA-02FC-0A46-AD70-C42406F29B0F}"/>
    <dgm:cxn modelId="{8D69B298-7AAA-E145-B68F-C6B51820DA1D}" srcId="{A6B69F7F-CDD8-644E-AB8B-E12E8D694F8E}" destId="{7F3A531F-7FD4-5744-B4C5-1930A5143C19}" srcOrd="0" destOrd="0" parTransId="{36CA15DE-394D-9B49-8EAA-EC5F6D40095D}" sibTransId="{9F7AE4D1-611B-5947-B925-BF2F631B9FBB}"/>
    <dgm:cxn modelId="{C6AD3FEE-B43C-8F44-957B-4C810FF53C0A}" srcId="{42B6E2F4-1FF6-A040-AA6B-4C0E3AF958A3}" destId="{8B39CF84-A804-194B-8A21-000EB746DA28}" srcOrd="0" destOrd="0" parTransId="{1D6ACF05-5540-E44B-B0A0-94D14FD80FBF}" sibTransId="{8DFC9BC8-058F-0343-8C33-558527AAF06F}"/>
    <dgm:cxn modelId="{CB5A4F4E-8E6D-B040-86B4-7845565CB303}" type="presOf" srcId="{8D4DC885-0C44-964A-B909-5F766F508302}" destId="{4910E9CC-602E-614B-AB0C-EF326704A38F}" srcOrd="0" destOrd="0" presId="urn:microsoft.com/office/officeart/2005/8/layout/hList1"/>
    <dgm:cxn modelId="{3FC6EC3C-1CE0-8E4D-86C0-25902D9FD0B9}" type="presOf" srcId="{51F3A4A8-80B9-6D48-9B67-1622E0F6BEB6}" destId="{96DD5D58-B3A4-F540-A865-2013F729B459}" srcOrd="0" destOrd="0" presId="urn:microsoft.com/office/officeart/2005/8/layout/hList1"/>
    <dgm:cxn modelId="{55F6D656-2022-E848-A6F4-556F799619A3}" srcId="{7610ED53-7233-3C4C-80BF-897697D3A97A}" destId="{E9D38B4C-6DB7-2740-81BF-BE80C9FE85DD}" srcOrd="1" destOrd="0" parTransId="{40602950-B282-FC4C-A487-04F3F4DC725E}" sibTransId="{CAD7989D-D33D-3C4F-912B-02210CCBBDA6}"/>
    <dgm:cxn modelId="{A527E7EB-3C9D-6940-8FC8-8B1142144872}" type="presOf" srcId="{B248A13C-59AC-F54D-8010-F1A48815686B}" destId="{4910E9CC-602E-614B-AB0C-EF326704A38F}" srcOrd="0" destOrd="3" presId="urn:microsoft.com/office/officeart/2005/8/layout/hList1"/>
    <dgm:cxn modelId="{29F7B1FB-49C6-0246-BBAD-9D06A45D18F0}" type="presOf" srcId="{91360317-78DA-F34F-B5E5-6DF036CDDFAE}" destId="{F6D422AC-77F1-0349-BA08-F5B1C6224CE4}" srcOrd="0" destOrd="2" presId="urn:microsoft.com/office/officeart/2005/8/layout/hList1"/>
    <dgm:cxn modelId="{E0775676-328D-304F-AF6B-F661C7972F74}" srcId="{A6B69F7F-CDD8-644E-AB8B-E12E8D694F8E}" destId="{8CCB15CD-8296-F245-ADB9-F4794BABBD75}" srcOrd="1" destOrd="0" parTransId="{80A70232-FC35-8A44-A0A6-5B61E950BEB7}" sibTransId="{0267F884-7892-4943-B463-80ED045E976C}"/>
    <dgm:cxn modelId="{508247D2-2632-6A45-A2F9-263F3AD9D5D2}" type="presOf" srcId="{168D0E85-04D8-2547-A5CD-B486928765F9}" destId="{4C4EF0E9-006D-1E48-B363-95850A2D3B0B}" srcOrd="0" destOrd="3" presId="urn:microsoft.com/office/officeart/2005/8/layout/hList1"/>
    <dgm:cxn modelId="{C1155157-02E2-954F-A45E-BC860E33B70E}" srcId="{BCAE7BDC-0266-E143-913C-C5E78E3EF7F5}" destId="{EB149B4D-995F-9942-B06D-58885726029F}" srcOrd="2" destOrd="0" parTransId="{D547EF2E-5A42-404F-ACC7-AB9871745826}" sibTransId="{8E1A76F6-14E2-E842-83F3-6FAD5A86EA8E}"/>
    <dgm:cxn modelId="{162C8022-4EB7-4842-AA0D-FD6AF88F7011}" type="presOf" srcId="{C7797568-7743-F94C-BE79-3E011133CAF7}" destId="{F6D422AC-77F1-0349-BA08-F5B1C6224CE4}" srcOrd="0" destOrd="3" presId="urn:microsoft.com/office/officeart/2005/8/layout/hList1"/>
    <dgm:cxn modelId="{711A655B-BD4E-A641-BEAB-C6BC6BC2C089}" type="presOf" srcId="{BCAE7BDC-0266-E143-913C-C5E78E3EF7F5}" destId="{579A467E-7D4E-DB44-A00B-B1002CA7E3C4}" srcOrd="0" destOrd="0" presId="urn:microsoft.com/office/officeart/2005/8/layout/hList1"/>
    <dgm:cxn modelId="{DB0A51F8-29DB-B64E-91CA-CE49F759DD8A}" srcId="{A6B69F7F-CDD8-644E-AB8B-E12E8D694F8E}" destId="{5AFB3DEE-E225-9D4A-A15E-D8E3F8564200}" srcOrd="2" destOrd="0" parTransId="{2FBDE4FD-4137-4746-8D79-24E4CDAC29B6}" sibTransId="{7847371F-E9B0-2347-840B-58A6F6A37A1E}"/>
    <dgm:cxn modelId="{BB5B91F7-7A61-4E41-BCCD-98DBE4D6636C}" type="presOf" srcId="{7F3A531F-7FD4-5744-B4C5-1930A5143C19}" destId="{4C4EF0E9-006D-1E48-B363-95850A2D3B0B}" srcOrd="0" destOrd="0" presId="urn:microsoft.com/office/officeart/2005/8/layout/hList1"/>
    <dgm:cxn modelId="{4DF08A15-00D9-6E45-9355-CC839B05D34D}" srcId="{7610ED53-7233-3C4C-80BF-897697D3A97A}" destId="{670EA222-FC5F-2748-B9E3-3F6460AB890A}" srcOrd="0" destOrd="0" parTransId="{54DEA96E-1EC6-0842-9319-7E9DC29BEDEC}" sibTransId="{9FA20CFF-A42F-DF41-8FE3-09D32990CC1E}"/>
    <dgm:cxn modelId="{029426D9-C9BB-F441-86CC-5C0349C570A1}" srcId="{BCAE7BDC-0266-E143-913C-C5E78E3EF7F5}" destId="{7610ED53-7233-3C4C-80BF-897697D3A97A}" srcOrd="0" destOrd="0" parTransId="{3C91AB3A-F54A-1A41-9558-E7BA6FAF0FB8}" sibTransId="{6DA7651F-B43F-3F47-9120-2A5BC687EBE8}"/>
    <dgm:cxn modelId="{AC5B1C77-CD5A-1747-AA03-D906A6457F1F}" type="presOf" srcId="{670EA222-FC5F-2748-B9E3-3F6460AB890A}" destId="{F6D422AC-77F1-0349-BA08-F5B1C6224CE4}" srcOrd="0" destOrd="0" presId="urn:microsoft.com/office/officeart/2005/8/layout/hList1"/>
    <dgm:cxn modelId="{5FBDD46B-5721-944B-AC11-77B11288877F}" type="presParOf" srcId="{579A467E-7D4E-DB44-A00B-B1002CA7E3C4}" destId="{4BBE5615-5D00-6140-800F-F0D028BAA593}" srcOrd="0" destOrd="0" presId="urn:microsoft.com/office/officeart/2005/8/layout/hList1"/>
    <dgm:cxn modelId="{E1BF8CB5-3A10-274C-AE49-F260D4E122D1}" type="presParOf" srcId="{4BBE5615-5D00-6140-800F-F0D028BAA593}" destId="{FC1A87B2-0113-1D4D-8A9E-1EAF0F41D19D}" srcOrd="0" destOrd="0" presId="urn:microsoft.com/office/officeart/2005/8/layout/hList1"/>
    <dgm:cxn modelId="{928B161A-5D65-7F40-B687-E761106E4786}" type="presParOf" srcId="{4BBE5615-5D00-6140-800F-F0D028BAA593}" destId="{F6D422AC-77F1-0349-BA08-F5B1C6224CE4}" srcOrd="1" destOrd="0" presId="urn:microsoft.com/office/officeart/2005/8/layout/hList1"/>
    <dgm:cxn modelId="{28234765-FC4F-8443-8FB6-46DFFFFAA620}" type="presParOf" srcId="{579A467E-7D4E-DB44-A00B-B1002CA7E3C4}" destId="{3D3744D3-EC4A-C443-A176-2C46F8793A62}" srcOrd="1" destOrd="0" presId="urn:microsoft.com/office/officeart/2005/8/layout/hList1"/>
    <dgm:cxn modelId="{F05E8B6C-01E5-684E-9F90-E0672FACCB9B}" type="presParOf" srcId="{579A467E-7D4E-DB44-A00B-B1002CA7E3C4}" destId="{7BB40E71-386A-A840-AC5F-E48CC1817DBA}" srcOrd="2" destOrd="0" presId="urn:microsoft.com/office/officeart/2005/8/layout/hList1"/>
    <dgm:cxn modelId="{F639FFFD-4298-4D4D-AE6B-28F06EDEA5F6}" type="presParOf" srcId="{7BB40E71-386A-A840-AC5F-E48CC1817DBA}" destId="{09A08394-A44D-AE4A-BDDE-8767CDECEF3F}" srcOrd="0" destOrd="0" presId="urn:microsoft.com/office/officeart/2005/8/layout/hList1"/>
    <dgm:cxn modelId="{A04DF77C-CA65-8C4C-80F2-5AB68404FCB3}" type="presParOf" srcId="{7BB40E71-386A-A840-AC5F-E48CC1817DBA}" destId="{4910E9CC-602E-614B-AB0C-EF326704A38F}" srcOrd="1" destOrd="0" presId="urn:microsoft.com/office/officeart/2005/8/layout/hList1"/>
    <dgm:cxn modelId="{0D31B734-FA92-E344-B861-993859EB4211}" type="presParOf" srcId="{579A467E-7D4E-DB44-A00B-B1002CA7E3C4}" destId="{63304B49-43C1-6449-B908-C1446A4A3A88}" srcOrd="3" destOrd="0" presId="urn:microsoft.com/office/officeart/2005/8/layout/hList1"/>
    <dgm:cxn modelId="{729980B7-F50C-0D40-98B8-F471449C22CA}" type="presParOf" srcId="{579A467E-7D4E-DB44-A00B-B1002CA7E3C4}" destId="{844696D1-B519-4F46-A792-FA7C4E13B559}" srcOrd="4" destOrd="0" presId="urn:microsoft.com/office/officeart/2005/8/layout/hList1"/>
    <dgm:cxn modelId="{CFBC6730-DECF-ED47-B903-2304E61B211E}" type="presParOf" srcId="{844696D1-B519-4F46-A792-FA7C4E13B559}" destId="{C9DE8534-0DC1-DF47-B906-86C423EAD2E5}" srcOrd="0" destOrd="0" presId="urn:microsoft.com/office/officeart/2005/8/layout/hList1"/>
    <dgm:cxn modelId="{D1887802-2977-CD42-9BF5-C961D217F605}" type="presParOf" srcId="{844696D1-B519-4F46-A792-FA7C4E13B559}" destId="{96DD5D58-B3A4-F540-A865-2013F729B459}" srcOrd="1" destOrd="0" presId="urn:microsoft.com/office/officeart/2005/8/layout/hList1"/>
    <dgm:cxn modelId="{92EAC0E9-7588-0040-86EF-9E91AE0182D4}" type="presParOf" srcId="{579A467E-7D4E-DB44-A00B-B1002CA7E3C4}" destId="{682E3ACD-C6F9-4940-A265-C7CEA378CD94}" srcOrd="5" destOrd="0" presId="urn:microsoft.com/office/officeart/2005/8/layout/hList1"/>
    <dgm:cxn modelId="{D70965C5-85F4-9E4D-89EB-D42A387AB119}" type="presParOf" srcId="{579A467E-7D4E-DB44-A00B-B1002CA7E3C4}" destId="{8FE8BFD5-DE2F-D441-B807-4704C635AEAA}" srcOrd="6" destOrd="0" presId="urn:microsoft.com/office/officeart/2005/8/layout/hList1"/>
    <dgm:cxn modelId="{28091D60-79D8-4140-8E92-47C3296BE9C9}" type="presParOf" srcId="{8FE8BFD5-DE2F-D441-B807-4704C635AEAA}" destId="{78938E53-FEC7-FA4B-809E-B40F13E2D762}" srcOrd="0" destOrd="0" presId="urn:microsoft.com/office/officeart/2005/8/layout/hList1"/>
    <dgm:cxn modelId="{1820326B-1DE4-4E4B-B0FA-5544E5FA63EA}" type="presParOf" srcId="{8FE8BFD5-DE2F-D441-B807-4704C635AEAA}" destId="{4C4EF0E9-006D-1E48-B363-95850A2D3B0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19358A-9470-F64C-A0BB-558D8D6A8519}" type="doc">
      <dgm:prSet loTypeId="urn:microsoft.com/office/officeart/2005/8/layout/funnel1" loCatId="relationship" qsTypeId="urn:microsoft.com/office/officeart/2005/8/quickstyle/simple4" qsCatId="simple" csTypeId="urn:microsoft.com/office/officeart/2005/8/colors/accent1_2" csCatId="accent1" phldr="1"/>
      <dgm:spPr/>
      <dgm:t>
        <a:bodyPr/>
        <a:lstStyle/>
        <a:p>
          <a:endParaRPr lang="en-US"/>
        </a:p>
      </dgm:t>
    </dgm:pt>
    <dgm:pt modelId="{82288998-BF03-F748-BD78-807F06EEC039}">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Alzheimer’s</a:t>
          </a:r>
          <a:endParaRPr lang="en-US" dirty="0"/>
        </a:p>
      </dgm:t>
    </dgm:pt>
    <dgm:pt modelId="{49D499C0-F0D7-7441-8B3B-44334475AB06}" type="parTrans" cxnId="{EE481AA7-FA34-8F48-91FD-5C3AA05C8A97}">
      <dgm:prSet/>
      <dgm:spPr/>
      <dgm:t>
        <a:bodyPr/>
        <a:lstStyle/>
        <a:p>
          <a:endParaRPr lang="en-US"/>
        </a:p>
      </dgm:t>
    </dgm:pt>
    <dgm:pt modelId="{2475D5AD-4B6B-6B48-9080-C35D69F0ACB7}" type="sibTrans" cxnId="{EE481AA7-FA34-8F48-91FD-5C3AA05C8A97}">
      <dgm:prSet/>
      <dgm:spPr/>
      <dgm:t>
        <a:bodyPr/>
        <a:lstStyle/>
        <a:p>
          <a:endParaRPr lang="en-US"/>
        </a:p>
      </dgm:t>
    </dgm:pt>
    <dgm:pt modelId="{698E484C-E866-BB42-A477-C795B63AF26C}">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Diabetes</a:t>
          </a:r>
          <a:endParaRPr lang="en-US" dirty="0"/>
        </a:p>
      </dgm:t>
    </dgm:pt>
    <dgm:pt modelId="{10604783-35B5-B24D-BA5D-5E5D0DF543B0}" type="parTrans" cxnId="{CB882322-4DB6-B848-AE48-31D3F79F8147}">
      <dgm:prSet/>
      <dgm:spPr/>
      <dgm:t>
        <a:bodyPr/>
        <a:lstStyle/>
        <a:p>
          <a:endParaRPr lang="en-US"/>
        </a:p>
      </dgm:t>
    </dgm:pt>
    <dgm:pt modelId="{72D44A3C-5912-0445-9578-D2322634EFCC}" type="sibTrans" cxnId="{CB882322-4DB6-B848-AE48-31D3F79F8147}">
      <dgm:prSet/>
      <dgm:spPr/>
      <dgm:t>
        <a:bodyPr/>
        <a:lstStyle/>
        <a:p>
          <a:endParaRPr lang="en-US"/>
        </a:p>
      </dgm:t>
    </dgm:pt>
    <dgm:pt modelId="{3C9EAE09-3032-764C-A000-A1AAB63CBC32}">
      <dgm:prSet phldrT="[Text]">
        <dgm:style>
          <a:lnRef idx="0">
            <a:schemeClr val="accent6"/>
          </a:lnRef>
          <a:fillRef idx="3">
            <a:schemeClr val="accent6"/>
          </a:fillRef>
          <a:effectRef idx="3">
            <a:schemeClr val="accent6"/>
          </a:effectRef>
          <a:fontRef idx="minor">
            <a:schemeClr val="lt1"/>
          </a:fontRef>
        </dgm:style>
      </dgm:prSet>
      <dgm:spPr/>
      <dgm:t>
        <a:bodyPr/>
        <a:lstStyle/>
        <a:p>
          <a:r>
            <a:rPr lang="en-US" dirty="0" smtClean="0"/>
            <a:t>High Blood Pressure</a:t>
          </a:r>
          <a:endParaRPr lang="en-US" dirty="0"/>
        </a:p>
      </dgm:t>
    </dgm:pt>
    <dgm:pt modelId="{5B3F2B70-29A9-1848-BB45-F52A2DBBBFBA}" type="parTrans" cxnId="{9625585F-174A-8048-8609-098DFDAB5509}">
      <dgm:prSet/>
      <dgm:spPr/>
      <dgm:t>
        <a:bodyPr/>
        <a:lstStyle/>
        <a:p>
          <a:endParaRPr lang="en-US"/>
        </a:p>
      </dgm:t>
    </dgm:pt>
    <dgm:pt modelId="{A4A3D249-27B0-8741-B9B9-165BD36C17B0}" type="sibTrans" cxnId="{9625585F-174A-8048-8609-098DFDAB5509}">
      <dgm:prSet/>
      <dgm:spPr/>
      <dgm:t>
        <a:bodyPr/>
        <a:lstStyle/>
        <a:p>
          <a:endParaRPr lang="en-US"/>
        </a:p>
      </dgm:t>
    </dgm:pt>
    <dgm:pt modelId="{9C1BCF6E-9BAF-8945-BA9D-96EAC69A7FEB}">
      <dgm:prSet phldrT="[Text]"/>
      <dgm:spPr/>
      <dgm:t>
        <a:bodyPr/>
        <a:lstStyle/>
        <a:p>
          <a:r>
            <a:rPr lang="en-US" dirty="0" smtClean="0"/>
            <a:t>Dementia</a:t>
          </a:r>
          <a:endParaRPr lang="en-US" dirty="0"/>
        </a:p>
      </dgm:t>
    </dgm:pt>
    <dgm:pt modelId="{0BF35106-825A-EC4C-BA8F-DBC1C80D40CE}" type="parTrans" cxnId="{ED5D61D6-8543-1041-A491-D1EC5577CDBB}">
      <dgm:prSet/>
      <dgm:spPr/>
      <dgm:t>
        <a:bodyPr/>
        <a:lstStyle/>
        <a:p>
          <a:endParaRPr lang="en-US"/>
        </a:p>
      </dgm:t>
    </dgm:pt>
    <dgm:pt modelId="{59FEC5F0-4AC6-3B41-B82C-E59C9828F949}" type="sibTrans" cxnId="{ED5D61D6-8543-1041-A491-D1EC5577CDBB}">
      <dgm:prSet/>
      <dgm:spPr/>
      <dgm:t>
        <a:bodyPr/>
        <a:lstStyle/>
        <a:p>
          <a:endParaRPr lang="en-US"/>
        </a:p>
      </dgm:t>
    </dgm:pt>
    <dgm:pt modelId="{E92F5A38-9E0E-EE43-85AD-8612E67C33C8}" type="pres">
      <dgm:prSet presAssocID="{8719358A-9470-F64C-A0BB-558D8D6A8519}" presName="Name0" presStyleCnt="0">
        <dgm:presLayoutVars>
          <dgm:chMax val="4"/>
          <dgm:resizeHandles val="exact"/>
        </dgm:presLayoutVars>
      </dgm:prSet>
      <dgm:spPr/>
      <dgm:t>
        <a:bodyPr/>
        <a:lstStyle/>
        <a:p>
          <a:endParaRPr lang="en-US"/>
        </a:p>
      </dgm:t>
    </dgm:pt>
    <dgm:pt modelId="{4586BDEC-EFC1-0D45-9DC8-9AE00AF944F4}" type="pres">
      <dgm:prSet presAssocID="{8719358A-9470-F64C-A0BB-558D8D6A8519}" presName="ellipse" presStyleLbl="trBgShp" presStyleIdx="0" presStyleCnt="1"/>
      <dgm:spPr/>
    </dgm:pt>
    <dgm:pt modelId="{4E86A679-2DD5-414E-A1BC-322D19CD677E}" type="pres">
      <dgm:prSet presAssocID="{8719358A-9470-F64C-A0BB-558D8D6A8519}" presName="arrow1" presStyleLbl="fgShp" presStyleIdx="0" presStyleCnt="1"/>
      <dgm:spPr/>
    </dgm:pt>
    <dgm:pt modelId="{BC948BEE-C336-3943-8291-8EACEF800CC1}" type="pres">
      <dgm:prSet presAssocID="{8719358A-9470-F64C-A0BB-558D8D6A8519}" presName="rectangle" presStyleLbl="revTx" presStyleIdx="0" presStyleCnt="1">
        <dgm:presLayoutVars>
          <dgm:bulletEnabled val="1"/>
        </dgm:presLayoutVars>
      </dgm:prSet>
      <dgm:spPr/>
      <dgm:t>
        <a:bodyPr/>
        <a:lstStyle/>
        <a:p>
          <a:endParaRPr lang="en-US"/>
        </a:p>
      </dgm:t>
    </dgm:pt>
    <dgm:pt modelId="{1C1DDFB7-EA1E-9346-BEEF-4B1CF533A3DE}" type="pres">
      <dgm:prSet presAssocID="{698E484C-E866-BB42-A477-C795B63AF26C}" presName="item1" presStyleLbl="node1" presStyleIdx="0" presStyleCnt="3">
        <dgm:presLayoutVars>
          <dgm:bulletEnabled val="1"/>
        </dgm:presLayoutVars>
      </dgm:prSet>
      <dgm:spPr/>
      <dgm:t>
        <a:bodyPr/>
        <a:lstStyle/>
        <a:p>
          <a:endParaRPr lang="en-US"/>
        </a:p>
      </dgm:t>
    </dgm:pt>
    <dgm:pt modelId="{96A79219-CEA3-F24E-9C1B-6739942A844B}" type="pres">
      <dgm:prSet presAssocID="{3C9EAE09-3032-764C-A000-A1AAB63CBC32}" presName="item2" presStyleLbl="node1" presStyleIdx="1" presStyleCnt="3">
        <dgm:presLayoutVars>
          <dgm:bulletEnabled val="1"/>
        </dgm:presLayoutVars>
      </dgm:prSet>
      <dgm:spPr/>
      <dgm:t>
        <a:bodyPr/>
        <a:lstStyle/>
        <a:p>
          <a:endParaRPr lang="en-US"/>
        </a:p>
      </dgm:t>
    </dgm:pt>
    <dgm:pt modelId="{A2BEAE33-A973-0E4C-9FC3-B879BE78E54C}" type="pres">
      <dgm:prSet presAssocID="{9C1BCF6E-9BAF-8945-BA9D-96EAC69A7FEB}" presName="item3" presStyleLbl="node1" presStyleIdx="2" presStyleCnt="3">
        <dgm:presLayoutVars>
          <dgm:bulletEnabled val="1"/>
        </dgm:presLayoutVars>
      </dgm:prSet>
      <dgm:spPr/>
      <dgm:t>
        <a:bodyPr/>
        <a:lstStyle/>
        <a:p>
          <a:endParaRPr lang="en-US"/>
        </a:p>
      </dgm:t>
    </dgm:pt>
    <dgm:pt modelId="{FF6647E2-4B5A-FE43-83C4-49D095BF7C84}" type="pres">
      <dgm:prSet presAssocID="{8719358A-9470-F64C-A0BB-558D8D6A8519}" presName="funnel" presStyleLbl="trAlignAcc1" presStyleIdx="0" presStyleCnt="1" custLinFactNeighborX="-28" custLinFactNeighborY="124"/>
      <dgm:spPr/>
      <dgm:t>
        <a:bodyPr/>
        <a:lstStyle/>
        <a:p>
          <a:endParaRPr lang="en-US"/>
        </a:p>
      </dgm:t>
    </dgm:pt>
  </dgm:ptLst>
  <dgm:cxnLst>
    <dgm:cxn modelId="{ED5D61D6-8543-1041-A491-D1EC5577CDBB}" srcId="{8719358A-9470-F64C-A0BB-558D8D6A8519}" destId="{9C1BCF6E-9BAF-8945-BA9D-96EAC69A7FEB}" srcOrd="3" destOrd="0" parTransId="{0BF35106-825A-EC4C-BA8F-DBC1C80D40CE}" sibTransId="{59FEC5F0-4AC6-3B41-B82C-E59C9828F949}"/>
    <dgm:cxn modelId="{CB882322-4DB6-B848-AE48-31D3F79F8147}" srcId="{8719358A-9470-F64C-A0BB-558D8D6A8519}" destId="{698E484C-E866-BB42-A477-C795B63AF26C}" srcOrd="1" destOrd="0" parTransId="{10604783-35B5-B24D-BA5D-5E5D0DF543B0}" sibTransId="{72D44A3C-5912-0445-9578-D2322634EFCC}"/>
    <dgm:cxn modelId="{EE481AA7-FA34-8F48-91FD-5C3AA05C8A97}" srcId="{8719358A-9470-F64C-A0BB-558D8D6A8519}" destId="{82288998-BF03-F748-BD78-807F06EEC039}" srcOrd="0" destOrd="0" parTransId="{49D499C0-F0D7-7441-8B3B-44334475AB06}" sibTransId="{2475D5AD-4B6B-6B48-9080-C35D69F0ACB7}"/>
    <dgm:cxn modelId="{397CC7CC-2FF3-F54A-A887-DCA25F9F4B74}" type="presOf" srcId="{3C9EAE09-3032-764C-A000-A1AAB63CBC32}" destId="{1C1DDFB7-EA1E-9346-BEEF-4B1CF533A3DE}" srcOrd="0" destOrd="0" presId="urn:microsoft.com/office/officeart/2005/8/layout/funnel1"/>
    <dgm:cxn modelId="{9625585F-174A-8048-8609-098DFDAB5509}" srcId="{8719358A-9470-F64C-A0BB-558D8D6A8519}" destId="{3C9EAE09-3032-764C-A000-A1AAB63CBC32}" srcOrd="2" destOrd="0" parTransId="{5B3F2B70-29A9-1848-BB45-F52A2DBBBFBA}" sibTransId="{A4A3D249-27B0-8741-B9B9-165BD36C17B0}"/>
    <dgm:cxn modelId="{A11F6CFA-C2D3-4E49-AA9F-1DA5AED1268F}" type="presOf" srcId="{698E484C-E866-BB42-A477-C795B63AF26C}" destId="{96A79219-CEA3-F24E-9C1B-6739942A844B}" srcOrd="0" destOrd="0" presId="urn:microsoft.com/office/officeart/2005/8/layout/funnel1"/>
    <dgm:cxn modelId="{066DDF2F-54FD-7644-ADA3-20A9709511BB}" type="presOf" srcId="{82288998-BF03-F748-BD78-807F06EEC039}" destId="{A2BEAE33-A973-0E4C-9FC3-B879BE78E54C}" srcOrd="0" destOrd="0" presId="urn:microsoft.com/office/officeart/2005/8/layout/funnel1"/>
    <dgm:cxn modelId="{26F4033A-62C8-2346-93D4-D99A8CCC05F1}" type="presOf" srcId="{9C1BCF6E-9BAF-8945-BA9D-96EAC69A7FEB}" destId="{BC948BEE-C336-3943-8291-8EACEF800CC1}" srcOrd="0" destOrd="0" presId="urn:microsoft.com/office/officeart/2005/8/layout/funnel1"/>
    <dgm:cxn modelId="{40D4B9F5-A35E-3340-B578-1F4F4583C3F4}" type="presOf" srcId="{8719358A-9470-F64C-A0BB-558D8D6A8519}" destId="{E92F5A38-9E0E-EE43-85AD-8612E67C33C8}" srcOrd="0" destOrd="0" presId="urn:microsoft.com/office/officeart/2005/8/layout/funnel1"/>
    <dgm:cxn modelId="{F9DEBC70-8B50-0B42-9382-2D9658856BD6}" type="presParOf" srcId="{E92F5A38-9E0E-EE43-85AD-8612E67C33C8}" destId="{4586BDEC-EFC1-0D45-9DC8-9AE00AF944F4}" srcOrd="0" destOrd="0" presId="urn:microsoft.com/office/officeart/2005/8/layout/funnel1"/>
    <dgm:cxn modelId="{2280A50F-F259-1444-AB38-13E21EA2F566}" type="presParOf" srcId="{E92F5A38-9E0E-EE43-85AD-8612E67C33C8}" destId="{4E86A679-2DD5-414E-A1BC-322D19CD677E}" srcOrd="1" destOrd="0" presId="urn:microsoft.com/office/officeart/2005/8/layout/funnel1"/>
    <dgm:cxn modelId="{5480E67B-5A29-7546-AD66-0C6BD9DAD095}" type="presParOf" srcId="{E92F5A38-9E0E-EE43-85AD-8612E67C33C8}" destId="{BC948BEE-C336-3943-8291-8EACEF800CC1}" srcOrd="2" destOrd="0" presId="urn:microsoft.com/office/officeart/2005/8/layout/funnel1"/>
    <dgm:cxn modelId="{CBFD775F-4690-2F4E-9A4D-F830CBE29D7C}" type="presParOf" srcId="{E92F5A38-9E0E-EE43-85AD-8612E67C33C8}" destId="{1C1DDFB7-EA1E-9346-BEEF-4B1CF533A3DE}" srcOrd="3" destOrd="0" presId="urn:microsoft.com/office/officeart/2005/8/layout/funnel1"/>
    <dgm:cxn modelId="{8CF908DA-8971-7B41-B68C-1156EDEEDFD8}" type="presParOf" srcId="{E92F5A38-9E0E-EE43-85AD-8612E67C33C8}" destId="{96A79219-CEA3-F24E-9C1B-6739942A844B}" srcOrd="4" destOrd="0" presId="urn:microsoft.com/office/officeart/2005/8/layout/funnel1"/>
    <dgm:cxn modelId="{19FE47B7-CF90-7B4F-8F7E-51142A6A0AFF}" type="presParOf" srcId="{E92F5A38-9E0E-EE43-85AD-8612E67C33C8}" destId="{A2BEAE33-A973-0E4C-9FC3-B879BE78E54C}" srcOrd="5" destOrd="0" presId="urn:microsoft.com/office/officeart/2005/8/layout/funnel1"/>
    <dgm:cxn modelId="{AF9D9AE1-E937-9845-A401-52E3BCF26757}" type="presParOf" srcId="{E92F5A38-9E0E-EE43-85AD-8612E67C33C8}" destId="{FF6647E2-4B5A-FE43-83C4-49D095BF7C84}"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B73637-CFA2-4215-BD55-EB4BF2547F7E}"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D702A26E-AEA0-4927-B367-1F515FC78C2B}">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1800" dirty="0" smtClean="0"/>
            <a:t>Physical Activity</a:t>
          </a:r>
          <a:endParaRPr lang="en-US" sz="1800" dirty="0"/>
        </a:p>
      </dgm:t>
    </dgm:pt>
    <dgm:pt modelId="{4985E759-D9A7-4358-8828-98DF7EF8CA63}" type="parTrans" cxnId="{E2DAD19E-E909-476A-8945-7A978316CAD4}">
      <dgm:prSet/>
      <dgm:spPr/>
      <dgm:t>
        <a:bodyPr/>
        <a:lstStyle/>
        <a:p>
          <a:endParaRPr lang="en-US"/>
        </a:p>
      </dgm:t>
    </dgm:pt>
    <dgm:pt modelId="{859A1532-EFF7-47D2-99AB-7CAE2F79EE91}" type="sibTrans" cxnId="{E2DAD19E-E909-476A-8945-7A978316CAD4}">
      <dgm:prSet/>
      <dgm:spPr>
        <a:ln>
          <a:noFill/>
        </a:ln>
      </dgm:spPr>
      <dgm:t>
        <a:bodyPr/>
        <a:lstStyle/>
        <a:p>
          <a:endParaRPr lang="en-US"/>
        </a:p>
      </dgm:t>
    </dgm:pt>
    <dgm:pt modelId="{C4ABA7DF-906B-4720-91E0-2EE7D10EF217}">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1800" dirty="0" smtClean="0"/>
            <a:t>Nutrition</a:t>
          </a:r>
          <a:endParaRPr lang="en-US" sz="1800" dirty="0"/>
        </a:p>
      </dgm:t>
    </dgm:pt>
    <dgm:pt modelId="{D955EC06-F028-49D6-B356-1B5648FEC3D7}" type="parTrans" cxnId="{ED2D8891-B6D1-4B5A-ACEC-513CB37FA48F}">
      <dgm:prSet/>
      <dgm:spPr/>
      <dgm:t>
        <a:bodyPr/>
        <a:lstStyle/>
        <a:p>
          <a:endParaRPr lang="en-US"/>
        </a:p>
      </dgm:t>
    </dgm:pt>
    <dgm:pt modelId="{8A34B266-3155-45AB-A713-6BEEA7A276E8}" type="sibTrans" cxnId="{ED2D8891-B6D1-4B5A-ACEC-513CB37FA48F}">
      <dgm:prSet/>
      <dgm:spPr>
        <a:ln>
          <a:noFill/>
        </a:ln>
      </dgm:spPr>
      <dgm:t>
        <a:bodyPr/>
        <a:lstStyle/>
        <a:p>
          <a:endParaRPr lang="en-US"/>
        </a:p>
      </dgm:t>
    </dgm:pt>
    <dgm:pt modelId="{1B175108-DCF4-4FE8-AADF-81116F345FAE}">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1800" dirty="0" smtClean="0"/>
            <a:t>Spiritual</a:t>
          </a:r>
          <a:endParaRPr lang="en-US" sz="1800" dirty="0"/>
        </a:p>
      </dgm:t>
    </dgm:pt>
    <dgm:pt modelId="{2E20018F-3CFA-4D14-AA46-1A96B7F0C55C}" type="parTrans" cxnId="{51E3BEE4-060F-45AD-B867-4CD798FADA80}">
      <dgm:prSet/>
      <dgm:spPr/>
      <dgm:t>
        <a:bodyPr/>
        <a:lstStyle/>
        <a:p>
          <a:endParaRPr lang="en-US"/>
        </a:p>
      </dgm:t>
    </dgm:pt>
    <dgm:pt modelId="{A7C8F196-536D-4478-B9E7-B721415194B4}" type="sibTrans" cxnId="{51E3BEE4-060F-45AD-B867-4CD798FADA80}">
      <dgm:prSet/>
      <dgm:spPr>
        <a:ln>
          <a:noFill/>
        </a:ln>
      </dgm:spPr>
      <dgm:t>
        <a:bodyPr/>
        <a:lstStyle/>
        <a:p>
          <a:endParaRPr lang="en-US"/>
        </a:p>
      </dgm:t>
    </dgm:pt>
    <dgm:pt modelId="{B6C0DB9B-9488-421F-9566-F0B119713787}">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1800" dirty="0" smtClean="0"/>
            <a:t>Intellectual</a:t>
          </a:r>
          <a:endParaRPr lang="en-US" sz="1800" dirty="0"/>
        </a:p>
      </dgm:t>
    </dgm:pt>
    <dgm:pt modelId="{84F141E5-C849-4A5A-A459-CC876269DC20}" type="parTrans" cxnId="{35295FCF-1912-47FE-B954-6C58154C5825}">
      <dgm:prSet/>
      <dgm:spPr/>
      <dgm:t>
        <a:bodyPr/>
        <a:lstStyle/>
        <a:p>
          <a:endParaRPr lang="en-US"/>
        </a:p>
      </dgm:t>
    </dgm:pt>
    <dgm:pt modelId="{F5BB105F-7BC3-426E-8913-7DE659F645BC}" type="sibTrans" cxnId="{35295FCF-1912-47FE-B954-6C58154C5825}">
      <dgm:prSet/>
      <dgm:spPr>
        <a:ln>
          <a:noFill/>
        </a:ln>
      </dgm:spPr>
      <dgm:t>
        <a:bodyPr/>
        <a:lstStyle/>
        <a:p>
          <a:endParaRPr lang="en-US"/>
        </a:p>
      </dgm:t>
    </dgm:pt>
    <dgm:pt modelId="{5A4E99EC-B710-47ED-904A-8B90CEDCB39C}">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1800" dirty="0" smtClean="0"/>
            <a:t>Social</a:t>
          </a:r>
          <a:endParaRPr lang="en-US" sz="1800" dirty="0"/>
        </a:p>
      </dgm:t>
    </dgm:pt>
    <dgm:pt modelId="{E1DA14FF-9641-4BF9-84A6-767AB673A256}" type="parTrans" cxnId="{FA85549F-4C3B-4C5A-A042-A143B7764CEA}">
      <dgm:prSet/>
      <dgm:spPr/>
      <dgm:t>
        <a:bodyPr/>
        <a:lstStyle/>
        <a:p>
          <a:endParaRPr lang="en-US"/>
        </a:p>
      </dgm:t>
    </dgm:pt>
    <dgm:pt modelId="{F1F84A41-5CB4-4E0E-857C-74F39C30A4C2}" type="sibTrans" cxnId="{FA85549F-4C3B-4C5A-A042-A143B7764CEA}">
      <dgm:prSet/>
      <dgm:spPr>
        <a:ln>
          <a:noFill/>
        </a:ln>
      </dgm:spPr>
      <dgm:t>
        <a:bodyPr/>
        <a:lstStyle/>
        <a:p>
          <a:endParaRPr lang="en-US"/>
        </a:p>
      </dgm:t>
    </dgm:pt>
    <dgm:pt modelId="{C2954332-A2E3-4F21-A9ED-A78BB332477D}">
      <dgm:prSet phldrT="[Text]" custT="1">
        <dgm:style>
          <a:lnRef idx="1">
            <a:schemeClr val="accent6"/>
          </a:lnRef>
          <a:fillRef idx="3">
            <a:schemeClr val="accent6"/>
          </a:fillRef>
          <a:effectRef idx="2">
            <a:schemeClr val="accent6"/>
          </a:effectRef>
          <a:fontRef idx="minor">
            <a:schemeClr val="lt1"/>
          </a:fontRef>
        </dgm:style>
      </dgm:prSet>
      <dgm:spPr/>
      <dgm:t>
        <a:bodyPr/>
        <a:lstStyle/>
        <a:p>
          <a:r>
            <a:rPr lang="en-US" sz="1800" dirty="0" smtClean="0"/>
            <a:t>Emotional</a:t>
          </a:r>
          <a:endParaRPr lang="en-US" sz="1800" dirty="0"/>
        </a:p>
      </dgm:t>
    </dgm:pt>
    <dgm:pt modelId="{A2497598-F929-4A21-A32D-0BC0891428EC}" type="parTrans" cxnId="{28F6FDC5-D81E-4E78-940B-063DFDB864E0}">
      <dgm:prSet/>
      <dgm:spPr/>
      <dgm:t>
        <a:bodyPr/>
        <a:lstStyle/>
        <a:p>
          <a:endParaRPr lang="en-US"/>
        </a:p>
      </dgm:t>
    </dgm:pt>
    <dgm:pt modelId="{8F9C1EF7-723D-4D3A-AB8A-A7ED588720EA}" type="sibTrans" cxnId="{28F6FDC5-D81E-4E78-940B-063DFDB864E0}">
      <dgm:prSet/>
      <dgm:spPr>
        <a:ln>
          <a:noFill/>
        </a:ln>
      </dgm:spPr>
      <dgm:t>
        <a:bodyPr/>
        <a:lstStyle/>
        <a:p>
          <a:endParaRPr lang="en-US"/>
        </a:p>
      </dgm:t>
    </dgm:pt>
    <dgm:pt modelId="{8282D127-D163-4900-B6FA-A182799F9095}" type="pres">
      <dgm:prSet presAssocID="{7DB73637-CFA2-4215-BD55-EB4BF2547F7E}" presName="cycle" presStyleCnt="0">
        <dgm:presLayoutVars>
          <dgm:dir/>
          <dgm:resizeHandles val="exact"/>
        </dgm:presLayoutVars>
      </dgm:prSet>
      <dgm:spPr/>
      <dgm:t>
        <a:bodyPr/>
        <a:lstStyle/>
        <a:p>
          <a:endParaRPr lang="en-US"/>
        </a:p>
      </dgm:t>
    </dgm:pt>
    <dgm:pt modelId="{93352F50-7101-4E16-9FF8-EA02B1AB61E7}" type="pres">
      <dgm:prSet presAssocID="{D702A26E-AEA0-4927-B367-1F515FC78C2B}" presName="node" presStyleLbl="node1" presStyleIdx="0" presStyleCnt="6" custScaleX="180599" custScaleY="161163" custRadScaleRad="100134">
        <dgm:presLayoutVars>
          <dgm:bulletEnabled val="1"/>
        </dgm:presLayoutVars>
      </dgm:prSet>
      <dgm:spPr>
        <a:prstGeom prst="flowChartConnector">
          <a:avLst/>
        </a:prstGeom>
      </dgm:spPr>
      <dgm:t>
        <a:bodyPr/>
        <a:lstStyle/>
        <a:p>
          <a:endParaRPr lang="en-US"/>
        </a:p>
      </dgm:t>
    </dgm:pt>
    <dgm:pt modelId="{D8F8DA80-A5D1-481D-80CF-3FC37428A9B5}" type="pres">
      <dgm:prSet presAssocID="{D702A26E-AEA0-4927-B367-1F515FC78C2B}" presName="spNode" presStyleCnt="0"/>
      <dgm:spPr/>
      <dgm:t>
        <a:bodyPr/>
        <a:lstStyle/>
        <a:p>
          <a:endParaRPr lang="en-US"/>
        </a:p>
      </dgm:t>
    </dgm:pt>
    <dgm:pt modelId="{206F80DE-4D61-45BA-8F46-B36D93A06D97}" type="pres">
      <dgm:prSet presAssocID="{859A1532-EFF7-47D2-99AB-7CAE2F79EE91}" presName="sibTrans" presStyleLbl="sibTrans1D1" presStyleIdx="0" presStyleCnt="6"/>
      <dgm:spPr/>
      <dgm:t>
        <a:bodyPr/>
        <a:lstStyle/>
        <a:p>
          <a:endParaRPr lang="en-US"/>
        </a:p>
      </dgm:t>
    </dgm:pt>
    <dgm:pt modelId="{24E338E7-A4BA-4824-B836-B21BD9F8632F}" type="pres">
      <dgm:prSet presAssocID="{C2954332-A2E3-4F21-A9ED-A78BB332477D}" presName="node" presStyleLbl="node1" presStyleIdx="1" presStyleCnt="6" custScaleX="180599" custScaleY="161163" custRadScaleRad="97156" custRadScaleInc="15238">
        <dgm:presLayoutVars>
          <dgm:bulletEnabled val="1"/>
        </dgm:presLayoutVars>
      </dgm:prSet>
      <dgm:spPr>
        <a:prstGeom prst="ellipse">
          <a:avLst/>
        </a:prstGeom>
      </dgm:spPr>
      <dgm:t>
        <a:bodyPr/>
        <a:lstStyle/>
        <a:p>
          <a:endParaRPr lang="en-US"/>
        </a:p>
      </dgm:t>
    </dgm:pt>
    <dgm:pt modelId="{41F01934-4F2F-4BDC-9D51-50F94B6A27EF}" type="pres">
      <dgm:prSet presAssocID="{C2954332-A2E3-4F21-A9ED-A78BB332477D}" presName="spNode" presStyleCnt="0"/>
      <dgm:spPr/>
      <dgm:t>
        <a:bodyPr/>
        <a:lstStyle/>
        <a:p>
          <a:endParaRPr lang="en-US"/>
        </a:p>
      </dgm:t>
    </dgm:pt>
    <dgm:pt modelId="{77C24692-7B19-4680-8DDC-1A3FCF8687D8}" type="pres">
      <dgm:prSet presAssocID="{8F9C1EF7-723D-4D3A-AB8A-A7ED588720EA}" presName="sibTrans" presStyleLbl="sibTrans1D1" presStyleIdx="1" presStyleCnt="6"/>
      <dgm:spPr/>
      <dgm:t>
        <a:bodyPr/>
        <a:lstStyle/>
        <a:p>
          <a:endParaRPr lang="en-US"/>
        </a:p>
      </dgm:t>
    </dgm:pt>
    <dgm:pt modelId="{31E99122-2B0F-4C9C-950C-6577621162C8}" type="pres">
      <dgm:prSet presAssocID="{C4ABA7DF-906B-4720-91E0-2EE7D10EF217}" presName="node" presStyleLbl="node1" presStyleIdx="2" presStyleCnt="6" custScaleX="180599" custScaleY="161163" custRadScaleRad="96903" custRadScaleInc="-58289">
        <dgm:presLayoutVars>
          <dgm:bulletEnabled val="1"/>
        </dgm:presLayoutVars>
      </dgm:prSet>
      <dgm:spPr>
        <a:prstGeom prst="flowChartConnector">
          <a:avLst/>
        </a:prstGeom>
      </dgm:spPr>
      <dgm:t>
        <a:bodyPr/>
        <a:lstStyle/>
        <a:p>
          <a:endParaRPr lang="en-US"/>
        </a:p>
      </dgm:t>
    </dgm:pt>
    <dgm:pt modelId="{E9D66872-7FCF-482C-B510-BC5125000CED}" type="pres">
      <dgm:prSet presAssocID="{C4ABA7DF-906B-4720-91E0-2EE7D10EF217}" presName="spNode" presStyleCnt="0"/>
      <dgm:spPr/>
      <dgm:t>
        <a:bodyPr/>
        <a:lstStyle/>
        <a:p>
          <a:endParaRPr lang="en-US"/>
        </a:p>
      </dgm:t>
    </dgm:pt>
    <dgm:pt modelId="{DBC6C726-97F3-4913-9948-9EB278AC9F71}" type="pres">
      <dgm:prSet presAssocID="{8A34B266-3155-45AB-A713-6BEEA7A276E8}" presName="sibTrans" presStyleLbl="sibTrans1D1" presStyleIdx="2" presStyleCnt="6"/>
      <dgm:spPr/>
      <dgm:t>
        <a:bodyPr/>
        <a:lstStyle/>
        <a:p>
          <a:endParaRPr lang="en-US"/>
        </a:p>
      </dgm:t>
    </dgm:pt>
    <dgm:pt modelId="{C5EDEC14-FD38-4C63-A1A1-95F48E2270C6}" type="pres">
      <dgm:prSet presAssocID="{1B175108-DCF4-4FE8-AADF-81116F345FAE}" presName="node" presStyleLbl="node1" presStyleIdx="3" presStyleCnt="6" custScaleX="180599" custScaleY="161163" custRadScaleRad="80777" custRadScaleInc="-12364">
        <dgm:presLayoutVars>
          <dgm:bulletEnabled val="1"/>
        </dgm:presLayoutVars>
      </dgm:prSet>
      <dgm:spPr>
        <a:prstGeom prst="flowChartConnector">
          <a:avLst/>
        </a:prstGeom>
      </dgm:spPr>
      <dgm:t>
        <a:bodyPr/>
        <a:lstStyle/>
        <a:p>
          <a:endParaRPr lang="en-US"/>
        </a:p>
      </dgm:t>
    </dgm:pt>
    <dgm:pt modelId="{876CECE2-E35F-43CB-866F-64B322D2BC6F}" type="pres">
      <dgm:prSet presAssocID="{1B175108-DCF4-4FE8-AADF-81116F345FAE}" presName="spNode" presStyleCnt="0"/>
      <dgm:spPr/>
      <dgm:t>
        <a:bodyPr/>
        <a:lstStyle/>
        <a:p>
          <a:endParaRPr lang="en-US"/>
        </a:p>
      </dgm:t>
    </dgm:pt>
    <dgm:pt modelId="{68F3CF10-DBD0-437B-BD59-61DA97024250}" type="pres">
      <dgm:prSet presAssocID="{A7C8F196-536D-4478-B9E7-B721415194B4}" presName="sibTrans" presStyleLbl="sibTrans1D1" presStyleIdx="3" presStyleCnt="6"/>
      <dgm:spPr/>
      <dgm:t>
        <a:bodyPr/>
        <a:lstStyle/>
        <a:p>
          <a:endParaRPr lang="en-US"/>
        </a:p>
      </dgm:t>
    </dgm:pt>
    <dgm:pt modelId="{35A88555-E451-476B-9CAA-EF8A84467064}" type="pres">
      <dgm:prSet presAssocID="{B6C0DB9B-9488-421F-9566-F0B119713787}" presName="node" presStyleLbl="node1" presStyleIdx="4" presStyleCnt="6" custScaleX="180599" custScaleY="161163" custRadScaleRad="93208" custRadScaleInc="54515">
        <dgm:presLayoutVars>
          <dgm:bulletEnabled val="1"/>
        </dgm:presLayoutVars>
      </dgm:prSet>
      <dgm:spPr>
        <a:prstGeom prst="flowChartConnector">
          <a:avLst/>
        </a:prstGeom>
      </dgm:spPr>
      <dgm:t>
        <a:bodyPr/>
        <a:lstStyle/>
        <a:p>
          <a:endParaRPr lang="en-US"/>
        </a:p>
      </dgm:t>
    </dgm:pt>
    <dgm:pt modelId="{6EC9DE83-E601-4318-BD28-5097C1322ABA}" type="pres">
      <dgm:prSet presAssocID="{B6C0DB9B-9488-421F-9566-F0B119713787}" presName="spNode" presStyleCnt="0"/>
      <dgm:spPr/>
      <dgm:t>
        <a:bodyPr/>
        <a:lstStyle/>
        <a:p>
          <a:endParaRPr lang="en-US"/>
        </a:p>
      </dgm:t>
    </dgm:pt>
    <dgm:pt modelId="{69C361B5-D6BA-4199-99F9-4DA9817D3729}" type="pres">
      <dgm:prSet presAssocID="{F5BB105F-7BC3-426E-8913-7DE659F645BC}" presName="sibTrans" presStyleLbl="sibTrans1D1" presStyleIdx="4" presStyleCnt="6"/>
      <dgm:spPr/>
      <dgm:t>
        <a:bodyPr/>
        <a:lstStyle/>
        <a:p>
          <a:endParaRPr lang="en-US"/>
        </a:p>
      </dgm:t>
    </dgm:pt>
    <dgm:pt modelId="{A43C9886-3033-4A93-97F3-3582B4512B2D}" type="pres">
      <dgm:prSet presAssocID="{5A4E99EC-B710-47ED-904A-8B90CEDCB39C}" presName="node" presStyleLbl="node1" presStyleIdx="5" presStyleCnt="6" custScaleX="180599" custScaleY="161163" custRadScaleRad="97156" custRadScaleInc="-15238">
        <dgm:presLayoutVars>
          <dgm:bulletEnabled val="1"/>
        </dgm:presLayoutVars>
      </dgm:prSet>
      <dgm:spPr>
        <a:prstGeom prst="flowChartConnector">
          <a:avLst/>
        </a:prstGeom>
      </dgm:spPr>
      <dgm:t>
        <a:bodyPr/>
        <a:lstStyle/>
        <a:p>
          <a:endParaRPr lang="en-US"/>
        </a:p>
      </dgm:t>
    </dgm:pt>
    <dgm:pt modelId="{2B29DCC5-E962-4292-898B-0DECE609717B}" type="pres">
      <dgm:prSet presAssocID="{5A4E99EC-B710-47ED-904A-8B90CEDCB39C}" presName="spNode" presStyleCnt="0"/>
      <dgm:spPr/>
      <dgm:t>
        <a:bodyPr/>
        <a:lstStyle/>
        <a:p>
          <a:endParaRPr lang="en-US"/>
        </a:p>
      </dgm:t>
    </dgm:pt>
    <dgm:pt modelId="{8F027C03-93D1-484A-9AFA-498F210B9403}" type="pres">
      <dgm:prSet presAssocID="{F1F84A41-5CB4-4E0E-857C-74F39C30A4C2}" presName="sibTrans" presStyleLbl="sibTrans1D1" presStyleIdx="5" presStyleCnt="6"/>
      <dgm:spPr/>
      <dgm:t>
        <a:bodyPr/>
        <a:lstStyle/>
        <a:p>
          <a:endParaRPr lang="en-US"/>
        </a:p>
      </dgm:t>
    </dgm:pt>
  </dgm:ptLst>
  <dgm:cxnLst>
    <dgm:cxn modelId="{DAECDD2C-3120-6741-BF34-A5F1D2C3E9DE}" type="presOf" srcId="{7DB73637-CFA2-4215-BD55-EB4BF2547F7E}" destId="{8282D127-D163-4900-B6FA-A182799F9095}" srcOrd="0" destOrd="0" presId="urn:microsoft.com/office/officeart/2005/8/layout/cycle6"/>
    <dgm:cxn modelId="{ED2D8891-B6D1-4B5A-ACEC-513CB37FA48F}" srcId="{7DB73637-CFA2-4215-BD55-EB4BF2547F7E}" destId="{C4ABA7DF-906B-4720-91E0-2EE7D10EF217}" srcOrd="2" destOrd="0" parTransId="{D955EC06-F028-49D6-B356-1B5648FEC3D7}" sibTransId="{8A34B266-3155-45AB-A713-6BEEA7A276E8}"/>
    <dgm:cxn modelId="{E2DAD19E-E909-476A-8945-7A978316CAD4}" srcId="{7DB73637-CFA2-4215-BD55-EB4BF2547F7E}" destId="{D702A26E-AEA0-4927-B367-1F515FC78C2B}" srcOrd="0" destOrd="0" parTransId="{4985E759-D9A7-4358-8828-98DF7EF8CA63}" sibTransId="{859A1532-EFF7-47D2-99AB-7CAE2F79EE91}"/>
    <dgm:cxn modelId="{156CFF28-B822-DF45-8848-5501590C4A97}" type="presOf" srcId="{F1F84A41-5CB4-4E0E-857C-74F39C30A4C2}" destId="{8F027C03-93D1-484A-9AFA-498F210B9403}" srcOrd="0" destOrd="0" presId="urn:microsoft.com/office/officeart/2005/8/layout/cycle6"/>
    <dgm:cxn modelId="{359F4D7C-7304-CB48-A2AE-6DC68C4B6B89}" type="presOf" srcId="{5A4E99EC-B710-47ED-904A-8B90CEDCB39C}" destId="{A43C9886-3033-4A93-97F3-3582B4512B2D}" srcOrd="0" destOrd="0" presId="urn:microsoft.com/office/officeart/2005/8/layout/cycle6"/>
    <dgm:cxn modelId="{28F6FDC5-D81E-4E78-940B-063DFDB864E0}" srcId="{7DB73637-CFA2-4215-BD55-EB4BF2547F7E}" destId="{C2954332-A2E3-4F21-A9ED-A78BB332477D}" srcOrd="1" destOrd="0" parTransId="{A2497598-F929-4A21-A32D-0BC0891428EC}" sibTransId="{8F9C1EF7-723D-4D3A-AB8A-A7ED588720EA}"/>
    <dgm:cxn modelId="{EF8BDAA9-DEFD-2446-82CF-995ABC1A634E}" type="presOf" srcId="{C4ABA7DF-906B-4720-91E0-2EE7D10EF217}" destId="{31E99122-2B0F-4C9C-950C-6577621162C8}" srcOrd="0" destOrd="0" presId="urn:microsoft.com/office/officeart/2005/8/layout/cycle6"/>
    <dgm:cxn modelId="{8069AB38-3556-3447-AB24-EB5EE4A8B23B}" type="presOf" srcId="{1B175108-DCF4-4FE8-AADF-81116F345FAE}" destId="{C5EDEC14-FD38-4C63-A1A1-95F48E2270C6}" srcOrd="0" destOrd="0" presId="urn:microsoft.com/office/officeart/2005/8/layout/cycle6"/>
    <dgm:cxn modelId="{E7D67046-C166-534F-AE78-E64B210C11E0}" type="presOf" srcId="{8A34B266-3155-45AB-A713-6BEEA7A276E8}" destId="{DBC6C726-97F3-4913-9948-9EB278AC9F71}" srcOrd="0" destOrd="0" presId="urn:microsoft.com/office/officeart/2005/8/layout/cycle6"/>
    <dgm:cxn modelId="{35295FCF-1912-47FE-B954-6C58154C5825}" srcId="{7DB73637-CFA2-4215-BD55-EB4BF2547F7E}" destId="{B6C0DB9B-9488-421F-9566-F0B119713787}" srcOrd="4" destOrd="0" parTransId="{84F141E5-C849-4A5A-A459-CC876269DC20}" sibTransId="{F5BB105F-7BC3-426E-8913-7DE659F645BC}"/>
    <dgm:cxn modelId="{34D6CEA6-E8FA-164B-963F-3C4EEAFA4AF7}" type="presOf" srcId="{859A1532-EFF7-47D2-99AB-7CAE2F79EE91}" destId="{206F80DE-4D61-45BA-8F46-B36D93A06D97}" srcOrd="0" destOrd="0" presId="urn:microsoft.com/office/officeart/2005/8/layout/cycle6"/>
    <dgm:cxn modelId="{51E3BEE4-060F-45AD-B867-4CD798FADA80}" srcId="{7DB73637-CFA2-4215-BD55-EB4BF2547F7E}" destId="{1B175108-DCF4-4FE8-AADF-81116F345FAE}" srcOrd="3" destOrd="0" parTransId="{2E20018F-3CFA-4D14-AA46-1A96B7F0C55C}" sibTransId="{A7C8F196-536D-4478-B9E7-B721415194B4}"/>
    <dgm:cxn modelId="{171602FC-F245-6E45-88F1-D01E84493855}" type="presOf" srcId="{8F9C1EF7-723D-4D3A-AB8A-A7ED588720EA}" destId="{77C24692-7B19-4680-8DDC-1A3FCF8687D8}" srcOrd="0" destOrd="0" presId="urn:microsoft.com/office/officeart/2005/8/layout/cycle6"/>
    <dgm:cxn modelId="{DFAA886D-3754-1040-9D05-B3DBB554E882}" type="presOf" srcId="{B6C0DB9B-9488-421F-9566-F0B119713787}" destId="{35A88555-E451-476B-9CAA-EF8A84467064}" srcOrd="0" destOrd="0" presId="urn:microsoft.com/office/officeart/2005/8/layout/cycle6"/>
    <dgm:cxn modelId="{FA85549F-4C3B-4C5A-A042-A143B7764CEA}" srcId="{7DB73637-CFA2-4215-BD55-EB4BF2547F7E}" destId="{5A4E99EC-B710-47ED-904A-8B90CEDCB39C}" srcOrd="5" destOrd="0" parTransId="{E1DA14FF-9641-4BF9-84A6-767AB673A256}" sibTransId="{F1F84A41-5CB4-4E0E-857C-74F39C30A4C2}"/>
    <dgm:cxn modelId="{22BE0B7E-CED4-FD46-9A4A-91D6742D541F}" type="presOf" srcId="{F5BB105F-7BC3-426E-8913-7DE659F645BC}" destId="{69C361B5-D6BA-4199-99F9-4DA9817D3729}" srcOrd="0" destOrd="0" presId="urn:microsoft.com/office/officeart/2005/8/layout/cycle6"/>
    <dgm:cxn modelId="{7A603383-2754-8B41-9E93-C24109B01923}" type="presOf" srcId="{A7C8F196-536D-4478-B9E7-B721415194B4}" destId="{68F3CF10-DBD0-437B-BD59-61DA97024250}" srcOrd="0" destOrd="0" presId="urn:microsoft.com/office/officeart/2005/8/layout/cycle6"/>
    <dgm:cxn modelId="{F704E0FE-DF34-2047-8F67-99262D934838}" type="presOf" srcId="{D702A26E-AEA0-4927-B367-1F515FC78C2B}" destId="{93352F50-7101-4E16-9FF8-EA02B1AB61E7}" srcOrd="0" destOrd="0" presId="urn:microsoft.com/office/officeart/2005/8/layout/cycle6"/>
    <dgm:cxn modelId="{BE5C3990-9E63-D747-A672-80A64DE24B61}" type="presOf" srcId="{C2954332-A2E3-4F21-A9ED-A78BB332477D}" destId="{24E338E7-A4BA-4824-B836-B21BD9F8632F}" srcOrd="0" destOrd="0" presId="urn:microsoft.com/office/officeart/2005/8/layout/cycle6"/>
    <dgm:cxn modelId="{4F616606-13DC-474D-A0C6-146D796EFDBD}" type="presParOf" srcId="{8282D127-D163-4900-B6FA-A182799F9095}" destId="{93352F50-7101-4E16-9FF8-EA02B1AB61E7}" srcOrd="0" destOrd="0" presId="urn:microsoft.com/office/officeart/2005/8/layout/cycle6"/>
    <dgm:cxn modelId="{B46374BA-05DE-AF48-A0B3-16E9C36D2F69}" type="presParOf" srcId="{8282D127-D163-4900-B6FA-A182799F9095}" destId="{D8F8DA80-A5D1-481D-80CF-3FC37428A9B5}" srcOrd="1" destOrd="0" presId="urn:microsoft.com/office/officeart/2005/8/layout/cycle6"/>
    <dgm:cxn modelId="{2346E876-E837-4941-9A3D-53105FDF0764}" type="presParOf" srcId="{8282D127-D163-4900-B6FA-A182799F9095}" destId="{206F80DE-4D61-45BA-8F46-B36D93A06D97}" srcOrd="2" destOrd="0" presId="urn:microsoft.com/office/officeart/2005/8/layout/cycle6"/>
    <dgm:cxn modelId="{B52C6BE3-DB10-9549-BC30-C2DFE8403107}" type="presParOf" srcId="{8282D127-D163-4900-B6FA-A182799F9095}" destId="{24E338E7-A4BA-4824-B836-B21BD9F8632F}" srcOrd="3" destOrd="0" presId="urn:microsoft.com/office/officeart/2005/8/layout/cycle6"/>
    <dgm:cxn modelId="{6699E395-FEEA-CC4C-9278-D28E664E62FE}" type="presParOf" srcId="{8282D127-D163-4900-B6FA-A182799F9095}" destId="{41F01934-4F2F-4BDC-9D51-50F94B6A27EF}" srcOrd="4" destOrd="0" presId="urn:microsoft.com/office/officeart/2005/8/layout/cycle6"/>
    <dgm:cxn modelId="{55050C66-9FFD-2147-92A1-3CB8F9B276B9}" type="presParOf" srcId="{8282D127-D163-4900-B6FA-A182799F9095}" destId="{77C24692-7B19-4680-8DDC-1A3FCF8687D8}" srcOrd="5" destOrd="0" presId="urn:microsoft.com/office/officeart/2005/8/layout/cycle6"/>
    <dgm:cxn modelId="{DB905758-4B03-2742-AC5B-EF5050C50A22}" type="presParOf" srcId="{8282D127-D163-4900-B6FA-A182799F9095}" destId="{31E99122-2B0F-4C9C-950C-6577621162C8}" srcOrd="6" destOrd="0" presId="urn:microsoft.com/office/officeart/2005/8/layout/cycle6"/>
    <dgm:cxn modelId="{887F72CB-8864-8C45-B0A5-6286A06658FF}" type="presParOf" srcId="{8282D127-D163-4900-B6FA-A182799F9095}" destId="{E9D66872-7FCF-482C-B510-BC5125000CED}" srcOrd="7" destOrd="0" presId="urn:microsoft.com/office/officeart/2005/8/layout/cycle6"/>
    <dgm:cxn modelId="{D7DCB4C4-30FF-C448-8F3D-CDF972F5C080}" type="presParOf" srcId="{8282D127-D163-4900-B6FA-A182799F9095}" destId="{DBC6C726-97F3-4913-9948-9EB278AC9F71}" srcOrd="8" destOrd="0" presId="urn:microsoft.com/office/officeart/2005/8/layout/cycle6"/>
    <dgm:cxn modelId="{A9A76FE4-FFEB-DE46-A425-A3DCCE290720}" type="presParOf" srcId="{8282D127-D163-4900-B6FA-A182799F9095}" destId="{C5EDEC14-FD38-4C63-A1A1-95F48E2270C6}" srcOrd="9" destOrd="0" presId="urn:microsoft.com/office/officeart/2005/8/layout/cycle6"/>
    <dgm:cxn modelId="{0E8C3678-DE30-3846-B15F-7BEDE55EB707}" type="presParOf" srcId="{8282D127-D163-4900-B6FA-A182799F9095}" destId="{876CECE2-E35F-43CB-866F-64B322D2BC6F}" srcOrd="10" destOrd="0" presId="urn:microsoft.com/office/officeart/2005/8/layout/cycle6"/>
    <dgm:cxn modelId="{4263A03B-6295-C349-A6B8-81073C414647}" type="presParOf" srcId="{8282D127-D163-4900-B6FA-A182799F9095}" destId="{68F3CF10-DBD0-437B-BD59-61DA97024250}" srcOrd="11" destOrd="0" presId="urn:microsoft.com/office/officeart/2005/8/layout/cycle6"/>
    <dgm:cxn modelId="{6C5C7A1F-0803-904C-8025-CF70C8610BEB}" type="presParOf" srcId="{8282D127-D163-4900-B6FA-A182799F9095}" destId="{35A88555-E451-476B-9CAA-EF8A84467064}" srcOrd="12" destOrd="0" presId="urn:microsoft.com/office/officeart/2005/8/layout/cycle6"/>
    <dgm:cxn modelId="{480EF7F2-24E8-5749-9103-056AE5CBD3B6}" type="presParOf" srcId="{8282D127-D163-4900-B6FA-A182799F9095}" destId="{6EC9DE83-E601-4318-BD28-5097C1322ABA}" srcOrd="13" destOrd="0" presId="urn:microsoft.com/office/officeart/2005/8/layout/cycle6"/>
    <dgm:cxn modelId="{897D7921-BBFD-E044-AF97-842BFDCB6BAE}" type="presParOf" srcId="{8282D127-D163-4900-B6FA-A182799F9095}" destId="{69C361B5-D6BA-4199-99F9-4DA9817D3729}" srcOrd="14" destOrd="0" presId="urn:microsoft.com/office/officeart/2005/8/layout/cycle6"/>
    <dgm:cxn modelId="{1F81AF32-1E04-CC4E-9640-70FC1E5AED87}" type="presParOf" srcId="{8282D127-D163-4900-B6FA-A182799F9095}" destId="{A43C9886-3033-4A93-97F3-3582B4512B2D}" srcOrd="15" destOrd="0" presId="urn:microsoft.com/office/officeart/2005/8/layout/cycle6"/>
    <dgm:cxn modelId="{25668F76-E4FA-9B4C-955F-C4FD2F34287A}" type="presParOf" srcId="{8282D127-D163-4900-B6FA-A182799F9095}" destId="{2B29DCC5-E962-4292-898B-0DECE609717B}" srcOrd="16" destOrd="0" presId="urn:microsoft.com/office/officeart/2005/8/layout/cycle6"/>
    <dgm:cxn modelId="{3C147843-7C76-524F-AC61-8DDD0EB44ECB}" type="presParOf" srcId="{8282D127-D163-4900-B6FA-A182799F9095}" destId="{8F027C03-93D1-484A-9AFA-498F210B9403}"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43A05C-C6FE-7945-9356-35CFB5BFE728}" type="doc">
      <dgm:prSet loTypeId="urn:microsoft.com/office/officeart/2005/8/layout/hProcess9" loCatId="process" qsTypeId="urn:microsoft.com/office/officeart/2005/8/quickstyle/simple4" qsCatId="simple" csTypeId="urn:microsoft.com/office/officeart/2005/8/colors/accent1_2" csCatId="accent1" phldr="1"/>
      <dgm:spPr/>
    </dgm:pt>
    <dgm:pt modelId="{F51F8B0E-F821-EF4B-91BC-1120CF2585EF}">
      <dgm:prSet phldrT="[Text]"/>
      <dgm:spPr/>
      <dgm:t>
        <a:bodyPr anchor="t"/>
        <a:lstStyle/>
        <a:p>
          <a:pPr>
            <a:spcAft>
              <a:spcPts val="366"/>
            </a:spcAft>
          </a:pPr>
          <a:r>
            <a:rPr lang="en-US" dirty="0" smtClean="0">
              <a:solidFill>
                <a:srgbClr val="FFFFFF"/>
              </a:solidFill>
            </a:rPr>
            <a:t>Physical </a:t>
          </a:r>
        </a:p>
        <a:p>
          <a:pPr>
            <a:spcAft>
              <a:spcPts val="366"/>
            </a:spcAft>
          </a:pPr>
          <a:r>
            <a:rPr lang="en-US" dirty="0" smtClean="0">
              <a:solidFill>
                <a:srgbClr val="FFFFFF"/>
              </a:solidFill>
            </a:rPr>
            <a:t>Activity</a:t>
          </a:r>
          <a:endParaRPr lang="en-US" dirty="0">
            <a:solidFill>
              <a:srgbClr val="FFFFFF"/>
            </a:solidFill>
          </a:endParaRPr>
        </a:p>
      </dgm:t>
    </dgm:pt>
    <dgm:pt modelId="{D0653E2A-5C97-B842-A844-74C131409DD9}" type="parTrans" cxnId="{6C5B5782-B22A-CB4B-8464-586FD1FAA975}">
      <dgm:prSet/>
      <dgm:spPr/>
      <dgm:t>
        <a:bodyPr/>
        <a:lstStyle/>
        <a:p>
          <a:endParaRPr lang="en-US">
            <a:solidFill>
              <a:srgbClr val="FFFFFF"/>
            </a:solidFill>
          </a:endParaRPr>
        </a:p>
      </dgm:t>
    </dgm:pt>
    <dgm:pt modelId="{B34D59EA-E368-6E44-85CF-DD9BD205BDD8}" type="sibTrans" cxnId="{6C5B5782-B22A-CB4B-8464-586FD1FAA975}">
      <dgm:prSet/>
      <dgm:spPr/>
      <dgm:t>
        <a:bodyPr/>
        <a:lstStyle/>
        <a:p>
          <a:endParaRPr lang="en-US">
            <a:solidFill>
              <a:srgbClr val="FFFFFF"/>
            </a:solidFill>
          </a:endParaRPr>
        </a:p>
      </dgm:t>
    </dgm:pt>
    <dgm:pt modelId="{9C09B466-CEBB-024E-B1BD-0AD681647514}">
      <dgm:prSet phldrT="[Text]"/>
      <dgm:spPr/>
      <dgm:t>
        <a:bodyPr/>
        <a:lstStyle/>
        <a:p>
          <a:r>
            <a:rPr lang="en-US" dirty="0" smtClean="0">
              <a:solidFill>
                <a:srgbClr val="FFFFFF"/>
              </a:solidFill>
            </a:rPr>
            <a:t>Intellectual Engagement</a:t>
          </a:r>
          <a:endParaRPr lang="en-US" dirty="0">
            <a:solidFill>
              <a:srgbClr val="FFFFFF"/>
            </a:solidFill>
          </a:endParaRPr>
        </a:p>
      </dgm:t>
    </dgm:pt>
    <dgm:pt modelId="{975C1A78-33D5-184E-BAB7-DEBC5678B080}" type="parTrans" cxnId="{E5A52804-4D4D-CF46-A08D-BB89C023EE01}">
      <dgm:prSet/>
      <dgm:spPr/>
      <dgm:t>
        <a:bodyPr/>
        <a:lstStyle/>
        <a:p>
          <a:endParaRPr lang="en-US">
            <a:solidFill>
              <a:srgbClr val="FFFFFF"/>
            </a:solidFill>
          </a:endParaRPr>
        </a:p>
      </dgm:t>
    </dgm:pt>
    <dgm:pt modelId="{93CEC64E-399C-7B40-9C2E-B7E9DFD6E259}" type="sibTrans" cxnId="{E5A52804-4D4D-CF46-A08D-BB89C023EE01}">
      <dgm:prSet/>
      <dgm:spPr/>
      <dgm:t>
        <a:bodyPr/>
        <a:lstStyle/>
        <a:p>
          <a:endParaRPr lang="en-US">
            <a:solidFill>
              <a:srgbClr val="FFFFFF"/>
            </a:solidFill>
          </a:endParaRPr>
        </a:p>
      </dgm:t>
    </dgm:pt>
    <dgm:pt modelId="{D7F3260F-2A85-794B-880E-3F476F2A8A1B}">
      <dgm:prSet phldrT="[Text]"/>
      <dgm:spPr/>
      <dgm:t>
        <a:bodyPr/>
        <a:lstStyle/>
        <a:p>
          <a:r>
            <a:rPr lang="en-US" dirty="0" smtClean="0">
              <a:solidFill>
                <a:srgbClr val="FFFFFF"/>
              </a:solidFill>
            </a:rPr>
            <a:t>Stress Management</a:t>
          </a:r>
          <a:endParaRPr lang="en-US" dirty="0">
            <a:solidFill>
              <a:srgbClr val="FFFFFF"/>
            </a:solidFill>
          </a:endParaRPr>
        </a:p>
      </dgm:t>
    </dgm:pt>
    <dgm:pt modelId="{66F54D9F-97B2-3941-B9D9-C240ECF6DDBE}" type="parTrans" cxnId="{42EA1E5D-2B2E-BB40-9187-11B952E89328}">
      <dgm:prSet/>
      <dgm:spPr/>
      <dgm:t>
        <a:bodyPr/>
        <a:lstStyle/>
        <a:p>
          <a:endParaRPr lang="en-US">
            <a:solidFill>
              <a:srgbClr val="FFFFFF"/>
            </a:solidFill>
          </a:endParaRPr>
        </a:p>
      </dgm:t>
    </dgm:pt>
    <dgm:pt modelId="{0CAF5CFC-4329-0149-9FD5-846306BCE15F}" type="sibTrans" cxnId="{42EA1E5D-2B2E-BB40-9187-11B952E89328}">
      <dgm:prSet/>
      <dgm:spPr/>
      <dgm:t>
        <a:bodyPr/>
        <a:lstStyle/>
        <a:p>
          <a:endParaRPr lang="en-US">
            <a:solidFill>
              <a:srgbClr val="FFFFFF"/>
            </a:solidFill>
          </a:endParaRPr>
        </a:p>
      </dgm:t>
    </dgm:pt>
    <dgm:pt modelId="{54265F64-7964-9D48-821A-A1638FC4162F}">
      <dgm:prSet phldrT="[Text]"/>
      <dgm:spPr/>
      <dgm:t>
        <a:bodyPr anchor="t"/>
        <a:lstStyle/>
        <a:p>
          <a:pPr>
            <a:spcAft>
              <a:spcPct val="15000"/>
            </a:spcAft>
          </a:pPr>
          <a:r>
            <a:rPr lang="en-US" dirty="0" smtClean="0">
              <a:solidFill>
                <a:srgbClr val="FFFFFF"/>
              </a:solidFill>
            </a:rPr>
            <a:t>Grow More Brain Cells</a:t>
          </a:r>
          <a:endParaRPr lang="en-US" dirty="0">
            <a:solidFill>
              <a:srgbClr val="FFFFFF"/>
            </a:solidFill>
          </a:endParaRPr>
        </a:p>
      </dgm:t>
    </dgm:pt>
    <dgm:pt modelId="{A2063347-FE64-C345-ACDF-D9C76B87E5F5}" type="parTrans" cxnId="{41E4883D-3266-1A4B-B6D8-AB159419D672}">
      <dgm:prSet/>
      <dgm:spPr/>
      <dgm:t>
        <a:bodyPr/>
        <a:lstStyle/>
        <a:p>
          <a:endParaRPr lang="en-US">
            <a:solidFill>
              <a:srgbClr val="FFFFFF"/>
            </a:solidFill>
          </a:endParaRPr>
        </a:p>
      </dgm:t>
    </dgm:pt>
    <dgm:pt modelId="{75D4797A-4FF7-E145-B0AE-B0346DBB9E17}" type="sibTrans" cxnId="{41E4883D-3266-1A4B-B6D8-AB159419D672}">
      <dgm:prSet/>
      <dgm:spPr/>
      <dgm:t>
        <a:bodyPr/>
        <a:lstStyle/>
        <a:p>
          <a:endParaRPr lang="en-US">
            <a:solidFill>
              <a:srgbClr val="FFFFFF"/>
            </a:solidFill>
          </a:endParaRPr>
        </a:p>
      </dgm:t>
    </dgm:pt>
    <dgm:pt modelId="{7B95915F-CD33-C249-9C22-056D2F887A50}">
      <dgm:prSet phldrT="[Text]"/>
      <dgm:spPr/>
      <dgm:t>
        <a:bodyPr/>
        <a:lstStyle/>
        <a:p>
          <a:r>
            <a:rPr lang="en-US" dirty="0" smtClean="0">
              <a:solidFill>
                <a:srgbClr val="FFFFFF"/>
              </a:solidFill>
            </a:rPr>
            <a:t>Give Brain Cells a Job so they Stick Around</a:t>
          </a:r>
          <a:endParaRPr lang="en-US" dirty="0">
            <a:solidFill>
              <a:srgbClr val="FFFFFF"/>
            </a:solidFill>
          </a:endParaRPr>
        </a:p>
      </dgm:t>
    </dgm:pt>
    <dgm:pt modelId="{D20C1FE3-E587-C340-BFFF-938C1516CBC0}" type="parTrans" cxnId="{7AFD5D62-24A1-BD40-AD44-E75EF7E32AB2}">
      <dgm:prSet/>
      <dgm:spPr/>
      <dgm:t>
        <a:bodyPr/>
        <a:lstStyle/>
        <a:p>
          <a:endParaRPr lang="en-US">
            <a:solidFill>
              <a:srgbClr val="FFFFFF"/>
            </a:solidFill>
          </a:endParaRPr>
        </a:p>
      </dgm:t>
    </dgm:pt>
    <dgm:pt modelId="{F4253E1F-8C68-9944-936A-4467DF0D89E6}" type="sibTrans" cxnId="{7AFD5D62-24A1-BD40-AD44-E75EF7E32AB2}">
      <dgm:prSet/>
      <dgm:spPr/>
      <dgm:t>
        <a:bodyPr/>
        <a:lstStyle/>
        <a:p>
          <a:endParaRPr lang="en-US">
            <a:solidFill>
              <a:srgbClr val="FFFFFF"/>
            </a:solidFill>
          </a:endParaRPr>
        </a:p>
      </dgm:t>
    </dgm:pt>
    <dgm:pt modelId="{BC776608-FD1E-9B49-9489-C074989C683E}">
      <dgm:prSet phldrT="[Text]"/>
      <dgm:spPr/>
      <dgm:t>
        <a:bodyPr/>
        <a:lstStyle/>
        <a:p>
          <a:r>
            <a:rPr lang="en-US" dirty="0" smtClean="0">
              <a:solidFill>
                <a:srgbClr val="FFFFFF"/>
              </a:solidFill>
            </a:rPr>
            <a:t>Keep Brain Cells Around</a:t>
          </a:r>
          <a:endParaRPr lang="en-US" dirty="0">
            <a:solidFill>
              <a:srgbClr val="FFFFFF"/>
            </a:solidFill>
          </a:endParaRPr>
        </a:p>
      </dgm:t>
    </dgm:pt>
    <dgm:pt modelId="{9810E59F-4BDD-2648-BF82-127FB96A170D}" type="parTrans" cxnId="{E25DB643-1684-E749-A339-785888C3CE19}">
      <dgm:prSet/>
      <dgm:spPr/>
      <dgm:t>
        <a:bodyPr/>
        <a:lstStyle/>
        <a:p>
          <a:endParaRPr lang="en-US">
            <a:solidFill>
              <a:srgbClr val="FFFFFF"/>
            </a:solidFill>
          </a:endParaRPr>
        </a:p>
      </dgm:t>
    </dgm:pt>
    <dgm:pt modelId="{4D3510A2-2C22-EE40-BA4F-E2AA6314C8C2}" type="sibTrans" cxnId="{E25DB643-1684-E749-A339-785888C3CE19}">
      <dgm:prSet/>
      <dgm:spPr/>
      <dgm:t>
        <a:bodyPr/>
        <a:lstStyle/>
        <a:p>
          <a:endParaRPr lang="en-US">
            <a:solidFill>
              <a:srgbClr val="FFFFFF"/>
            </a:solidFill>
          </a:endParaRPr>
        </a:p>
      </dgm:t>
    </dgm:pt>
    <dgm:pt modelId="{09208462-3A17-AB48-B594-E2B195B68175}" type="pres">
      <dgm:prSet presAssocID="{0D43A05C-C6FE-7945-9356-35CFB5BFE728}" presName="CompostProcess" presStyleCnt="0">
        <dgm:presLayoutVars>
          <dgm:dir/>
          <dgm:resizeHandles val="exact"/>
        </dgm:presLayoutVars>
      </dgm:prSet>
      <dgm:spPr/>
    </dgm:pt>
    <dgm:pt modelId="{D7498C8A-17E9-0B45-8306-A41AAD8CAE76}" type="pres">
      <dgm:prSet presAssocID="{0D43A05C-C6FE-7945-9356-35CFB5BFE728}" presName="arrow" presStyleLbl="bgShp" presStyleIdx="0" presStyleCnt="1"/>
      <dgm:spPr/>
    </dgm:pt>
    <dgm:pt modelId="{7815D1AF-8848-BC48-9766-EE0FC1DC8FCC}" type="pres">
      <dgm:prSet presAssocID="{0D43A05C-C6FE-7945-9356-35CFB5BFE728}" presName="linearProcess" presStyleCnt="0"/>
      <dgm:spPr/>
    </dgm:pt>
    <dgm:pt modelId="{9DE1E11C-646D-4F42-97A3-BDF1901380B3}" type="pres">
      <dgm:prSet presAssocID="{F51F8B0E-F821-EF4B-91BC-1120CF2585EF}" presName="textNode" presStyleLbl="node1" presStyleIdx="0" presStyleCnt="3">
        <dgm:presLayoutVars>
          <dgm:bulletEnabled val="1"/>
        </dgm:presLayoutVars>
      </dgm:prSet>
      <dgm:spPr/>
      <dgm:t>
        <a:bodyPr/>
        <a:lstStyle/>
        <a:p>
          <a:endParaRPr lang="en-US"/>
        </a:p>
      </dgm:t>
    </dgm:pt>
    <dgm:pt modelId="{A9497DEA-7DF3-5242-BF3A-6B1AF59F0D6A}" type="pres">
      <dgm:prSet presAssocID="{B34D59EA-E368-6E44-85CF-DD9BD205BDD8}" presName="sibTrans" presStyleCnt="0"/>
      <dgm:spPr/>
    </dgm:pt>
    <dgm:pt modelId="{F6C02936-411C-164E-B684-5FCCB45C7E76}" type="pres">
      <dgm:prSet presAssocID="{9C09B466-CEBB-024E-B1BD-0AD681647514}" presName="textNode" presStyleLbl="node1" presStyleIdx="1" presStyleCnt="3">
        <dgm:presLayoutVars>
          <dgm:bulletEnabled val="1"/>
        </dgm:presLayoutVars>
      </dgm:prSet>
      <dgm:spPr/>
      <dgm:t>
        <a:bodyPr/>
        <a:lstStyle/>
        <a:p>
          <a:endParaRPr lang="en-US"/>
        </a:p>
      </dgm:t>
    </dgm:pt>
    <dgm:pt modelId="{BAD22BDF-ADB8-314C-9357-A63D01D3BD2F}" type="pres">
      <dgm:prSet presAssocID="{93CEC64E-399C-7B40-9C2E-B7E9DFD6E259}" presName="sibTrans" presStyleCnt="0"/>
      <dgm:spPr/>
    </dgm:pt>
    <dgm:pt modelId="{B0E8D8A8-9C89-EC46-86B7-78314F180753}" type="pres">
      <dgm:prSet presAssocID="{D7F3260F-2A85-794B-880E-3F476F2A8A1B}" presName="textNode" presStyleLbl="node1" presStyleIdx="2" presStyleCnt="3">
        <dgm:presLayoutVars>
          <dgm:bulletEnabled val="1"/>
        </dgm:presLayoutVars>
      </dgm:prSet>
      <dgm:spPr/>
      <dgm:t>
        <a:bodyPr/>
        <a:lstStyle/>
        <a:p>
          <a:endParaRPr lang="en-US"/>
        </a:p>
      </dgm:t>
    </dgm:pt>
  </dgm:ptLst>
  <dgm:cxnLst>
    <dgm:cxn modelId="{41E4883D-3266-1A4B-B6D8-AB159419D672}" srcId="{F51F8B0E-F821-EF4B-91BC-1120CF2585EF}" destId="{54265F64-7964-9D48-821A-A1638FC4162F}" srcOrd="0" destOrd="0" parTransId="{A2063347-FE64-C345-ACDF-D9C76B87E5F5}" sibTransId="{75D4797A-4FF7-E145-B0AE-B0346DBB9E17}"/>
    <dgm:cxn modelId="{42EA1E5D-2B2E-BB40-9187-11B952E89328}" srcId="{0D43A05C-C6FE-7945-9356-35CFB5BFE728}" destId="{D7F3260F-2A85-794B-880E-3F476F2A8A1B}" srcOrd="2" destOrd="0" parTransId="{66F54D9F-97B2-3941-B9D9-C240ECF6DDBE}" sibTransId="{0CAF5CFC-4329-0149-9FD5-846306BCE15F}"/>
    <dgm:cxn modelId="{6C5B5782-B22A-CB4B-8464-586FD1FAA975}" srcId="{0D43A05C-C6FE-7945-9356-35CFB5BFE728}" destId="{F51F8B0E-F821-EF4B-91BC-1120CF2585EF}" srcOrd="0" destOrd="0" parTransId="{D0653E2A-5C97-B842-A844-74C131409DD9}" sibTransId="{B34D59EA-E368-6E44-85CF-DD9BD205BDD8}"/>
    <dgm:cxn modelId="{3AFC44AF-E4D7-6B47-904F-FC4DC418185D}" type="presOf" srcId="{0D43A05C-C6FE-7945-9356-35CFB5BFE728}" destId="{09208462-3A17-AB48-B594-E2B195B68175}" srcOrd="0" destOrd="0" presId="urn:microsoft.com/office/officeart/2005/8/layout/hProcess9"/>
    <dgm:cxn modelId="{627DF2ED-5B97-6F4D-9DCB-1FDFFDEA1309}" type="presOf" srcId="{F51F8B0E-F821-EF4B-91BC-1120CF2585EF}" destId="{9DE1E11C-646D-4F42-97A3-BDF1901380B3}" srcOrd="0" destOrd="0" presId="urn:microsoft.com/office/officeart/2005/8/layout/hProcess9"/>
    <dgm:cxn modelId="{1A04EE09-FA32-8F43-8D3D-09CBD60121D8}" type="presOf" srcId="{7B95915F-CD33-C249-9C22-056D2F887A50}" destId="{F6C02936-411C-164E-B684-5FCCB45C7E76}" srcOrd="0" destOrd="1" presId="urn:microsoft.com/office/officeart/2005/8/layout/hProcess9"/>
    <dgm:cxn modelId="{71629F00-6E0A-3F43-B848-78337D09EAFF}" type="presOf" srcId="{D7F3260F-2A85-794B-880E-3F476F2A8A1B}" destId="{B0E8D8A8-9C89-EC46-86B7-78314F180753}" srcOrd="0" destOrd="0" presId="urn:microsoft.com/office/officeart/2005/8/layout/hProcess9"/>
    <dgm:cxn modelId="{E25DB643-1684-E749-A339-785888C3CE19}" srcId="{D7F3260F-2A85-794B-880E-3F476F2A8A1B}" destId="{BC776608-FD1E-9B49-9489-C074989C683E}" srcOrd="0" destOrd="0" parTransId="{9810E59F-4BDD-2648-BF82-127FB96A170D}" sibTransId="{4D3510A2-2C22-EE40-BA4F-E2AA6314C8C2}"/>
    <dgm:cxn modelId="{1DCBE1A0-9EAC-A145-A9CE-528628316521}" type="presOf" srcId="{BC776608-FD1E-9B49-9489-C074989C683E}" destId="{B0E8D8A8-9C89-EC46-86B7-78314F180753}" srcOrd="0" destOrd="1" presId="urn:microsoft.com/office/officeart/2005/8/layout/hProcess9"/>
    <dgm:cxn modelId="{479071A6-9331-B546-B0AF-69AE2EEA63CC}" type="presOf" srcId="{54265F64-7964-9D48-821A-A1638FC4162F}" destId="{9DE1E11C-646D-4F42-97A3-BDF1901380B3}" srcOrd="0" destOrd="1" presId="urn:microsoft.com/office/officeart/2005/8/layout/hProcess9"/>
    <dgm:cxn modelId="{7AFD5D62-24A1-BD40-AD44-E75EF7E32AB2}" srcId="{9C09B466-CEBB-024E-B1BD-0AD681647514}" destId="{7B95915F-CD33-C249-9C22-056D2F887A50}" srcOrd="0" destOrd="0" parTransId="{D20C1FE3-E587-C340-BFFF-938C1516CBC0}" sibTransId="{F4253E1F-8C68-9944-936A-4467DF0D89E6}"/>
    <dgm:cxn modelId="{1EA0CA51-FAF1-5E4C-BFCE-133D234C109A}" type="presOf" srcId="{9C09B466-CEBB-024E-B1BD-0AD681647514}" destId="{F6C02936-411C-164E-B684-5FCCB45C7E76}" srcOrd="0" destOrd="0" presId="urn:microsoft.com/office/officeart/2005/8/layout/hProcess9"/>
    <dgm:cxn modelId="{E5A52804-4D4D-CF46-A08D-BB89C023EE01}" srcId="{0D43A05C-C6FE-7945-9356-35CFB5BFE728}" destId="{9C09B466-CEBB-024E-B1BD-0AD681647514}" srcOrd="1" destOrd="0" parTransId="{975C1A78-33D5-184E-BAB7-DEBC5678B080}" sibTransId="{93CEC64E-399C-7B40-9C2E-B7E9DFD6E259}"/>
    <dgm:cxn modelId="{8DB73761-AD02-2E46-AF19-7C40B6C5158B}" type="presParOf" srcId="{09208462-3A17-AB48-B594-E2B195B68175}" destId="{D7498C8A-17E9-0B45-8306-A41AAD8CAE76}" srcOrd="0" destOrd="0" presId="urn:microsoft.com/office/officeart/2005/8/layout/hProcess9"/>
    <dgm:cxn modelId="{C0F8111F-DF32-2042-AA5D-189608E7A299}" type="presParOf" srcId="{09208462-3A17-AB48-B594-E2B195B68175}" destId="{7815D1AF-8848-BC48-9766-EE0FC1DC8FCC}" srcOrd="1" destOrd="0" presId="urn:microsoft.com/office/officeart/2005/8/layout/hProcess9"/>
    <dgm:cxn modelId="{06AD58CA-3F9E-A143-85AF-D7B1F9FB9C6B}" type="presParOf" srcId="{7815D1AF-8848-BC48-9766-EE0FC1DC8FCC}" destId="{9DE1E11C-646D-4F42-97A3-BDF1901380B3}" srcOrd="0" destOrd="0" presId="urn:microsoft.com/office/officeart/2005/8/layout/hProcess9"/>
    <dgm:cxn modelId="{0699B9B1-B996-7742-84A7-02D901F69FFA}" type="presParOf" srcId="{7815D1AF-8848-BC48-9766-EE0FC1DC8FCC}" destId="{A9497DEA-7DF3-5242-BF3A-6B1AF59F0D6A}" srcOrd="1" destOrd="0" presId="urn:microsoft.com/office/officeart/2005/8/layout/hProcess9"/>
    <dgm:cxn modelId="{ADBD3E65-5D59-5B4B-AA67-50F6216B57CA}" type="presParOf" srcId="{7815D1AF-8848-BC48-9766-EE0FC1DC8FCC}" destId="{F6C02936-411C-164E-B684-5FCCB45C7E76}" srcOrd="2" destOrd="0" presId="urn:microsoft.com/office/officeart/2005/8/layout/hProcess9"/>
    <dgm:cxn modelId="{E62179B3-6EB1-634E-B25D-85343CCF00C4}" type="presParOf" srcId="{7815D1AF-8848-BC48-9766-EE0FC1DC8FCC}" destId="{BAD22BDF-ADB8-314C-9357-A63D01D3BD2F}" srcOrd="3" destOrd="0" presId="urn:microsoft.com/office/officeart/2005/8/layout/hProcess9"/>
    <dgm:cxn modelId="{8D484A67-CD34-5447-9613-71A1CAA52F24}" type="presParOf" srcId="{7815D1AF-8848-BC48-9766-EE0FC1DC8FCC}" destId="{B0E8D8A8-9C89-EC46-86B7-78314F180753}"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A87B2-0113-1D4D-8A9E-1EAF0F41D19D}">
      <dsp:nvSpPr>
        <dsp:cNvPr id="0" name=""/>
        <dsp:cNvSpPr/>
      </dsp:nvSpPr>
      <dsp:spPr>
        <a:xfrm>
          <a:off x="3122" y="772769"/>
          <a:ext cx="1877727" cy="718261"/>
        </a:xfrm>
        <a:prstGeom prst="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Diseases</a:t>
          </a:r>
          <a:endParaRPr lang="en-US" sz="2000" kern="1200" dirty="0"/>
        </a:p>
      </dsp:txBody>
      <dsp:txXfrm>
        <a:off x="3122" y="772769"/>
        <a:ext cx="1877727" cy="718261"/>
      </dsp:txXfrm>
    </dsp:sp>
    <dsp:sp modelId="{F6D422AC-77F1-0349-BA08-F5B1C6224CE4}">
      <dsp:nvSpPr>
        <dsp:cNvPr id="0" name=""/>
        <dsp:cNvSpPr/>
      </dsp:nvSpPr>
      <dsp:spPr>
        <a:xfrm>
          <a:off x="3122" y="1491030"/>
          <a:ext cx="1877727" cy="1800199"/>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Alzheimer’s</a:t>
          </a:r>
          <a:endParaRPr lang="en-US" sz="2000" kern="1200" dirty="0"/>
        </a:p>
        <a:p>
          <a:pPr marL="228600" lvl="1" indent="-228600" algn="l" defTabSz="889000">
            <a:lnSpc>
              <a:spcPct val="90000"/>
            </a:lnSpc>
            <a:spcBef>
              <a:spcPct val="0"/>
            </a:spcBef>
            <a:spcAft>
              <a:spcPct val="15000"/>
            </a:spcAft>
            <a:buChar char="••"/>
          </a:pPr>
          <a:r>
            <a:rPr lang="en-US" sz="2000" kern="1200" dirty="0" smtClean="0"/>
            <a:t>Huntington’s</a:t>
          </a:r>
          <a:endParaRPr lang="en-US" sz="2000" kern="1200" dirty="0"/>
        </a:p>
        <a:p>
          <a:pPr marL="228600" lvl="1" indent="-228600" algn="l" defTabSz="889000">
            <a:lnSpc>
              <a:spcPct val="90000"/>
            </a:lnSpc>
            <a:spcBef>
              <a:spcPct val="0"/>
            </a:spcBef>
            <a:spcAft>
              <a:spcPct val="15000"/>
            </a:spcAft>
            <a:buChar char="••"/>
          </a:pPr>
          <a:r>
            <a:rPr lang="en-US" sz="2000" kern="1200" dirty="0" smtClean="0"/>
            <a:t>Parkinson’s</a:t>
          </a:r>
          <a:endParaRPr lang="en-US" sz="2000" kern="1200" dirty="0"/>
        </a:p>
        <a:p>
          <a:pPr marL="228600" lvl="1" indent="-228600" algn="l" defTabSz="889000">
            <a:lnSpc>
              <a:spcPct val="90000"/>
            </a:lnSpc>
            <a:spcBef>
              <a:spcPct val="0"/>
            </a:spcBef>
            <a:spcAft>
              <a:spcPct val="15000"/>
            </a:spcAft>
            <a:buChar char="••"/>
          </a:pPr>
          <a:r>
            <a:rPr lang="en-US" sz="2000" kern="1200" dirty="0" smtClean="0"/>
            <a:t>Pick’s</a:t>
          </a:r>
          <a:endParaRPr lang="en-US" sz="2000" kern="1200" dirty="0"/>
        </a:p>
      </dsp:txBody>
      <dsp:txXfrm>
        <a:off x="3122" y="1491030"/>
        <a:ext cx="1877727" cy="1800199"/>
      </dsp:txXfrm>
    </dsp:sp>
    <dsp:sp modelId="{09A08394-A44D-AE4A-BDDE-8767CDECEF3F}">
      <dsp:nvSpPr>
        <dsp:cNvPr id="0" name=""/>
        <dsp:cNvSpPr/>
      </dsp:nvSpPr>
      <dsp:spPr>
        <a:xfrm>
          <a:off x="2143731" y="772769"/>
          <a:ext cx="1877727" cy="718261"/>
        </a:xfrm>
        <a:prstGeom prst="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Vascular</a:t>
          </a:r>
          <a:endParaRPr lang="en-US" sz="2000" kern="1200" dirty="0"/>
        </a:p>
      </dsp:txBody>
      <dsp:txXfrm>
        <a:off x="2143731" y="772769"/>
        <a:ext cx="1877727" cy="718261"/>
      </dsp:txXfrm>
    </dsp:sp>
    <dsp:sp modelId="{4910E9CC-602E-614B-AB0C-EF326704A38F}">
      <dsp:nvSpPr>
        <dsp:cNvPr id="0" name=""/>
        <dsp:cNvSpPr/>
      </dsp:nvSpPr>
      <dsp:spPr>
        <a:xfrm>
          <a:off x="2143731" y="1491030"/>
          <a:ext cx="1877727" cy="1800199"/>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Silent Strokes</a:t>
          </a:r>
          <a:endParaRPr lang="en-US" sz="2000" kern="1200" dirty="0"/>
        </a:p>
        <a:p>
          <a:pPr marL="457200" lvl="2" indent="-228600" algn="l" defTabSz="889000">
            <a:lnSpc>
              <a:spcPct val="90000"/>
            </a:lnSpc>
            <a:spcBef>
              <a:spcPct val="0"/>
            </a:spcBef>
            <a:spcAft>
              <a:spcPct val="15000"/>
            </a:spcAft>
            <a:buChar char="••"/>
          </a:pPr>
          <a:r>
            <a:rPr lang="en-US" sz="2000" kern="1200" dirty="0" smtClean="0"/>
            <a:t>White dots</a:t>
          </a:r>
          <a:endParaRPr lang="en-US" sz="2000" kern="1200" dirty="0"/>
        </a:p>
        <a:p>
          <a:pPr marL="228600" lvl="1" indent="-228600" algn="l" defTabSz="889000">
            <a:lnSpc>
              <a:spcPct val="90000"/>
            </a:lnSpc>
            <a:spcBef>
              <a:spcPct val="0"/>
            </a:spcBef>
            <a:spcAft>
              <a:spcPct val="15000"/>
            </a:spcAft>
            <a:buChar char="••"/>
          </a:pPr>
          <a:r>
            <a:rPr lang="en-US" sz="2000" kern="1200" dirty="0" err="1" smtClean="0"/>
            <a:t>TIA’s</a:t>
          </a:r>
          <a:endParaRPr lang="en-US" sz="2000" kern="1200" dirty="0"/>
        </a:p>
        <a:p>
          <a:pPr marL="228600" lvl="1" indent="-228600" algn="l" defTabSz="889000">
            <a:lnSpc>
              <a:spcPct val="90000"/>
            </a:lnSpc>
            <a:spcBef>
              <a:spcPct val="0"/>
            </a:spcBef>
            <a:spcAft>
              <a:spcPct val="15000"/>
            </a:spcAft>
            <a:buChar char="••"/>
          </a:pPr>
          <a:r>
            <a:rPr lang="en-US" sz="2000" kern="1200" dirty="0" smtClean="0"/>
            <a:t>Stroke</a:t>
          </a:r>
          <a:endParaRPr lang="en-US" sz="2000" kern="1200" dirty="0"/>
        </a:p>
      </dsp:txBody>
      <dsp:txXfrm>
        <a:off x="2143731" y="1491030"/>
        <a:ext cx="1877727" cy="1800199"/>
      </dsp:txXfrm>
    </dsp:sp>
    <dsp:sp modelId="{C9DE8534-0DC1-DF47-B906-86C423EAD2E5}">
      <dsp:nvSpPr>
        <dsp:cNvPr id="0" name=""/>
        <dsp:cNvSpPr/>
      </dsp:nvSpPr>
      <dsp:spPr>
        <a:xfrm>
          <a:off x="4284340" y="772769"/>
          <a:ext cx="1877727" cy="718261"/>
        </a:xfrm>
        <a:prstGeom prst="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Infections</a:t>
          </a:r>
          <a:endParaRPr lang="en-US" sz="2000" kern="1200" dirty="0"/>
        </a:p>
      </dsp:txBody>
      <dsp:txXfrm>
        <a:off x="4284340" y="772769"/>
        <a:ext cx="1877727" cy="718261"/>
      </dsp:txXfrm>
    </dsp:sp>
    <dsp:sp modelId="{96DD5D58-B3A4-F540-A865-2013F729B459}">
      <dsp:nvSpPr>
        <dsp:cNvPr id="0" name=""/>
        <dsp:cNvSpPr/>
      </dsp:nvSpPr>
      <dsp:spPr>
        <a:xfrm>
          <a:off x="4284340" y="1491030"/>
          <a:ext cx="1877727" cy="1800199"/>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HIV</a:t>
          </a:r>
          <a:endParaRPr lang="en-US" sz="2000" kern="1200" dirty="0"/>
        </a:p>
        <a:p>
          <a:pPr marL="228600" lvl="1" indent="-228600" algn="l" defTabSz="889000">
            <a:lnSpc>
              <a:spcPct val="90000"/>
            </a:lnSpc>
            <a:spcBef>
              <a:spcPct val="0"/>
            </a:spcBef>
            <a:spcAft>
              <a:spcPct val="15000"/>
            </a:spcAft>
            <a:buChar char="••"/>
          </a:pPr>
          <a:r>
            <a:rPr lang="en-US" sz="2000" kern="1200" dirty="0" smtClean="0"/>
            <a:t>CJD</a:t>
          </a:r>
          <a:endParaRPr lang="en-US" sz="2000" kern="1200" dirty="0"/>
        </a:p>
        <a:p>
          <a:pPr marL="457200" lvl="2" indent="-228600" algn="l" defTabSz="889000">
            <a:lnSpc>
              <a:spcPct val="90000"/>
            </a:lnSpc>
            <a:spcBef>
              <a:spcPct val="0"/>
            </a:spcBef>
            <a:spcAft>
              <a:spcPct val="15000"/>
            </a:spcAft>
            <a:buChar char="••"/>
          </a:pPr>
          <a:r>
            <a:rPr lang="en-US" sz="2000" kern="1200" dirty="0" smtClean="0"/>
            <a:t>Human form of mad cow</a:t>
          </a:r>
          <a:endParaRPr lang="en-US" sz="2000" kern="1200" dirty="0"/>
        </a:p>
      </dsp:txBody>
      <dsp:txXfrm>
        <a:off x="4284340" y="1491030"/>
        <a:ext cx="1877727" cy="1800199"/>
      </dsp:txXfrm>
    </dsp:sp>
    <dsp:sp modelId="{78938E53-FEC7-FA4B-809E-B40F13E2D762}">
      <dsp:nvSpPr>
        <dsp:cNvPr id="0" name=""/>
        <dsp:cNvSpPr/>
      </dsp:nvSpPr>
      <dsp:spPr>
        <a:xfrm>
          <a:off x="6424949" y="772769"/>
          <a:ext cx="1877727" cy="718261"/>
        </a:xfrm>
        <a:prstGeom prst="rect">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Substance Abuse</a:t>
          </a:r>
          <a:endParaRPr lang="en-US" sz="2000" kern="1200" dirty="0"/>
        </a:p>
      </dsp:txBody>
      <dsp:txXfrm>
        <a:off x="6424949" y="772769"/>
        <a:ext cx="1877727" cy="718261"/>
      </dsp:txXfrm>
    </dsp:sp>
    <dsp:sp modelId="{4C4EF0E9-006D-1E48-B363-95850A2D3B0B}">
      <dsp:nvSpPr>
        <dsp:cNvPr id="0" name=""/>
        <dsp:cNvSpPr/>
      </dsp:nvSpPr>
      <dsp:spPr>
        <a:xfrm>
          <a:off x="6424949" y="1491030"/>
          <a:ext cx="1877727" cy="1800199"/>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Alcohol</a:t>
          </a:r>
          <a:endParaRPr lang="en-US" sz="2000" kern="1200" dirty="0"/>
        </a:p>
        <a:p>
          <a:pPr marL="228600" lvl="1" indent="-228600" algn="l" defTabSz="889000">
            <a:lnSpc>
              <a:spcPct val="90000"/>
            </a:lnSpc>
            <a:spcBef>
              <a:spcPct val="0"/>
            </a:spcBef>
            <a:spcAft>
              <a:spcPct val="15000"/>
            </a:spcAft>
            <a:buChar char="••"/>
          </a:pPr>
          <a:r>
            <a:rPr lang="en-US" sz="2000" kern="1200" dirty="0" smtClean="0"/>
            <a:t>Sedatives</a:t>
          </a:r>
          <a:endParaRPr lang="en-US" sz="2000" kern="1200" dirty="0"/>
        </a:p>
        <a:p>
          <a:pPr marL="228600" lvl="1" indent="-228600" algn="l" defTabSz="889000">
            <a:lnSpc>
              <a:spcPct val="90000"/>
            </a:lnSpc>
            <a:spcBef>
              <a:spcPct val="0"/>
            </a:spcBef>
            <a:spcAft>
              <a:spcPct val="15000"/>
            </a:spcAft>
            <a:buChar char="••"/>
          </a:pPr>
          <a:r>
            <a:rPr lang="en-US" sz="2000" kern="1200" dirty="0" smtClean="0"/>
            <a:t>Anti-anxiety medication</a:t>
          </a:r>
          <a:endParaRPr lang="en-US" sz="2000" kern="1200" dirty="0"/>
        </a:p>
        <a:p>
          <a:pPr marL="228600" lvl="1" indent="-228600" algn="l" defTabSz="889000">
            <a:lnSpc>
              <a:spcPct val="90000"/>
            </a:lnSpc>
            <a:spcBef>
              <a:spcPct val="0"/>
            </a:spcBef>
            <a:spcAft>
              <a:spcPct val="15000"/>
            </a:spcAft>
            <a:buChar char="••"/>
          </a:pPr>
          <a:r>
            <a:rPr lang="en-US" sz="2000" kern="1200" dirty="0" smtClean="0"/>
            <a:t>Toxins</a:t>
          </a:r>
          <a:endParaRPr lang="en-US" sz="2000" kern="1200" dirty="0"/>
        </a:p>
      </dsp:txBody>
      <dsp:txXfrm>
        <a:off x="6424949" y="1491030"/>
        <a:ext cx="1877727" cy="1800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6BDEC-EFC1-0D45-9DC8-9AE00AF944F4}">
      <dsp:nvSpPr>
        <dsp:cNvPr id="0" name=""/>
        <dsp:cNvSpPr/>
      </dsp:nvSpPr>
      <dsp:spPr>
        <a:xfrm>
          <a:off x="2284613" y="183867"/>
          <a:ext cx="3649057" cy="126726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86A679-2DD5-414E-A1BC-322D19CD677E}">
      <dsp:nvSpPr>
        <dsp:cNvPr id="0" name=""/>
        <dsp:cNvSpPr/>
      </dsp:nvSpPr>
      <dsp:spPr>
        <a:xfrm>
          <a:off x="3761209" y="3286980"/>
          <a:ext cx="707181" cy="452596"/>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BC948BEE-C336-3943-8291-8EACEF800CC1}">
      <dsp:nvSpPr>
        <dsp:cNvPr id="0" name=""/>
        <dsp:cNvSpPr/>
      </dsp:nvSpPr>
      <dsp:spPr>
        <a:xfrm>
          <a:off x="2417563" y="3649057"/>
          <a:ext cx="3394472" cy="848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Dementia</a:t>
          </a:r>
          <a:endParaRPr lang="en-US" sz="3000" kern="1200" dirty="0"/>
        </a:p>
      </dsp:txBody>
      <dsp:txXfrm>
        <a:off x="2417563" y="3649057"/>
        <a:ext cx="3394472" cy="848618"/>
      </dsp:txXfrm>
    </dsp:sp>
    <dsp:sp modelId="{1C1DDFB7-EA1E-9346-BEEF-4B1CF533A3DE}">
      <dsp:nvSpPr>
        <dsp:cNvPr id="0" name=""/>
        <dsp:cNvSpPr/>
      </dsp:nvSpPr>
      <dsp:spPr>
        <a:xfrm>
          <a:off x="3611286" y="1549010"/>
          <a:ext cx="1272927" cy="1272927"/>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High Blood Pressure</a:t>
          </a:r>
          <a:endParaRPr lang="en-US" sz="1400" kern="1200" dirty="0"/>
        </a:p>
      </dsp:txBody>
      <dsp:txXfrm>
        <a:off x="3797702" y="1735426"/>
        <a:ext cx="900095" cy="900095"/>
      </dsp:txXfrm>
    </dsp:sp>
    <dsp:sp modelId="{96A79219-CEA3-F24E-9C1B-6739942A844B}">
      <dsp:nvSpPr>
        <dsp:cNvPr id="0" name=""/>
        <dsp:cNvSpPr/>
      </dsp:nvSpPr>
      <dsp:spPr>
        <a:xfrm>
          <a:off x="2700436" y="594032"/>
          <a:ext cx="1272927" cy="1272927"/>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Diabetes</a:t>
          </a:r>
          <a:endParaRPr lang="en-US" sz="1400" kern="1200" dirty="0"/>
        </a:p>
      </dsp:txBody>
      <dsp:txXfrm>
        <a:off x="2886852" y="780448"/>
        <a:ext cx="900095" cy="900095"/>
      </dsp:txXfrm>
    </dsp:sp>
    <dsp:sp modelId="{A2BEAE33-A973-0E4C-9FC3-B879BE78E54C}">
      <dsp:nvSpPr>
        <dsp:cNvPr id="0" name=""/>
        <dsp:cNvSpPr/>
      </dsp:nvSpPr>
      <dsp:spPr>
        <a:xfrm>
          <a:off x="4001650" y="286267"/>
          <a:ext cx="1272927" cy="1272927"/>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Alzheimer’s</a:t>
          </a:r>
          <a:endParaRPr lang="en-US" sz="1400" kern="1200" dirty="0"/>
        </a:p>
      </dsp:txBody>
      <dsp:txXfrm>
        <a:off x="4188066" y="472683"/>
        <a:ext cx="900095" cy="900095"/>
      </dsp:txXfrm>
    </dsp:sp>
    <dsp:sp modelId="{FF6647E2-4B5A-FE43-83C4-49D095BF7C84}">
      <dsp:nvSpPr>
        <dsp:cNvPr id="0" name=""/>
        <dsp:cNvSpPr/>
      </dsp:nvSpPr>
      <dsp:spPr>
        <a:xfrm>
          <a:off x="2133582" y="32215"/>
          <a:ext cx="3960217" cy="3168174"/>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352F50-7101-4E16-9FF8-EA02B1AB61E7}">
      <dsp:nvSpPr>
        <dsp:cNvPr id="0" name=""/>
        <dsp:cNvSpPr/>
      </dsp:nvSpPr>
      <dsp:spPr>
        <a:xfrm>
          <a:off x="2817052" y="-267619"/>
          <a:ext cx="2443094" cy="1417110"/>
        </a:xfrm>
        <a:prstGeom prst="flowChartConnector">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Physical Activity</a:t>
          </a:r>
          <a:endParaRPr lang="en-US" sz="1800" kern="1200" dirty="0"/>
        </a:p>
      </dsp:txBody>
      <dsp:txXfrm>
        <a:off x="3174835" y="-60088"/>
        <a:ext cx="1727528" cy="1002048"/>
      </dsp:txXfrm>
    </dsp:sp>
    <dsp:sp modelId="{206F80DE-4D61-45BA-8F46-B36D93A06D97}">
      <dsp:nvSpPr>
        <dsp:cNvPr id="0" name=""/>
        <dsp:cNvSpPr/>
      </dsp:nvSpPr>
      <dsp:spPr>
        <a:xfrm>
          <a:off x="1307236" y="-2111394"/>
          <a:ext cx="4147328" cy="4147328"/>
        </a:xfrm>
        <a:custGeom>
          <a:avLst/>
          <a:gdLst/>
          <a:ahLst/>
          <a:cxnLst/>
          <a:rect l="0" t="0" r="0" b="0"/>
          <a:pathLst>
            <a:path>
              <a:moveTo>
                <a:pt x="3952657" y="2950857"/>
              </a:moveTo>
              <a:arcTo wR="2073664" hR="2073664" stAng="1501509" swAng="97420"/>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24E338E7-A4BA-4824-B836-B21BD9F8632F}">
      <dsp:nvSpPr>
        <dsp:cNvPr id="0" name=""/>
        <dsp:cNvSpPr/>
      </dsp:nvSpPr>
      <dsp:spPr>
        <a:xfrm>
          <a:off x="4612913" y="892886"/>
          <a:ext cx="2443094" cy="1417110"/>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Emotional</a:t>
          </a:r>
          <a:endParaRPr lang="en-US" sz="1800" kern="1200" dirty="0"/>
        </a:p>
      </dsp:txBody>
      <dsp:txXfrm>
        <a:off x="4970696" y="1100417"/>
        <a:ext cx="1727528" cy="1002048"/>
      </dsp:txXfrm>
    </dsp:sp>
    <dsp:sp modelId="{77C24692-7B19-4680-8DDC-1A3FCF8687D8}">
      <dsp:nvSpPr>
        <dsp:cNvPr id="0" name=""/>
        <dsp:cNvSpPr/>
      </dsp:nvSpPr>
      <dsp:spPr>
        <a:xfrm>
          <a:off x="1899273" y="360629"/>
          <a:ext cx="4147328" cy="4147328"/>
        </a:xfrm>
        <a:custGeom>
          <a:avLst/>
          <a:gdLst/>
          <a:ahLst/>
          <a:cxnLst/>
          <a:rect l="0" t="0" r="0" b="0"/>
          <a:pathLst>
            <a:path>
              <a:moveTo>
                <a:pt x="4143676" y="1950649"/>
              </a:moveTo>
              <a:arcTo wR="2073664" hR="2073664" stAng="21395945" swAng="208732"/>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31E99122-2B0F-4C9C-950C-6577621162C8}">
      <dsp:nvSpPr>
        <dsp:cNvPr id="0" name=""/>
        <dsp:cNvSpPr/>
      </dsp:nvSpPr>
      <dsp:spPr>
        <a:xfrm>
          <a:off x="4724403" y="2438399"/>
          <a:ext cx="2443094" cy="1417110"/>
        </a:xfrm>
        <a:prstGeom prst="flowChartConnector">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Nutrition</a:t>
          </a:r>
          <a:endParaRPr lang="en-US" sz="1800" kern="1200" dirty="0"/>
        </a:p>
      </dsp:txBody>
      <dsp:txXfrm>
        <a:off x="5082186" y="2645930"/>
        <a:ext cx="1727528" cy="1002048"/>
      </dsp:txXfrm>
    </dsp:sp>
    <dsp:sp modelId="{DBC6C726-97F3-4913-9948-9EB278AC9F71}">
      <dsp:nvSpPr>
        <dsp:cNvPr id="0" name=""/>
        <dsp:cNvSpPr/>
      </dsp:nvSpPr>
      <dsp:spPr>
        <a:xfrm>
          <a:off x="5027711" y="422733"/>
          <a:ext cx="4147328" cy="4147328"/>
        </a:xfrm>
        <a:custGeom>
          <a:avLst/>
          <a:gdLst/>
          <a:ahLst/>
          <a:cxnLst/>
          <a:rect l="0" t="0" r="0" b="0"/>
          <a:pathLst>
            <a:path>
              <a:moveTo>
                <a:pt x="505243" y="3430181"/>
              </a:moveTo>
              <a:arcTo wR="2073664" hR="2073664" stAng="8348621" swAng="558447"/>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C5EDEC14-FD38-4C63-A1A1-95F48E2270C6}">
      <dsp:nvSpPr>
        <dsp:cNvPr id="0" name=""/>
        <dsp:cNvSpPr/>
      </dsp:nvSpPr>
      <dsp:spPr>
        <a:xfrm>
          <a:off x="2889322" y="3479528"/>
          <a:ext cx="2443094" cy="1417110"/>
        </a:xfrm>
        <a:prstGeom prst="flowChartConnector">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Spiritual</a:t>
          </a:r>
          <a:endParaRPr lang="en-US" sz="1800" kern="1200" dirty="0"/>
        </a:p>
      </dsp:txBody>
      <dsp:txXfrm>
        <a:off x="3247105" y="3687059"/>
        <a:ext cx="1727528" cy="1002048"/>
      </dsp:txXfrm>
    </dsp:sp>
    <dsp:sp modelId="{68F3CF10-DBD0-437B-BD59-61DA97024250}">
      <dsp:nvSpPr>
        <dsp:cNvPr id="0" name=""/>
        <dsp:cNvSpPr/>
      </dsp:nvSpPr>
      <dsp:spPr>
        <a:xfrm>
          <a:off x="-236927" y="-127144"/>
          <a:ext cx="4147328" cy="4147328"/>
        </a:xfrm>
        <a:custGeom>
          <a:avLst/>
          <a:gdLst/>
          <a:ahLst/>
          <a:cxnLst/>
          <a:rect l="0" t="0" r="0" b="0"/>
          <a:pathLst>
            <a:path>
              <a:moveTo>
                <a:pt x="3123906" y="3861701"/>
              </a:moveTo>
              <a:arcTo wR="2073664" hR="2073664" stAng="3574274" swAng="441963"/>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35A88555-E451-476B-9CAA-EF8A84467064}">
      <dsp:nvSpPr>
        <dsp:cNvPr id="0" name=""/>
        <dsp:cNvSpPr/>
      </dsp:nvSpPr>
      <dsp:spPr>
        <a:xfrm>
          <a:off x="990602" y="2438402"/>
          <a:ext cx="2443094" cy="1417110"/>
        </a:xfrm>
        <a:prstGeom prst="flowChartConnector">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Intellectual</a:t>
          </a:r>
          <a:endParaRPr lang="en-US" sz="1800" kern="1200" dirty="0"/>
        </a:p>
      </dsp:txBody>
      <dsp:txXfrm>
        <a:off x="1348385" y="2645933"/>
        <a:ext cx="1727528" cy="1002048"/>
      </dsp:txXfrm>
    </dsp:sp>
    <dsp:sp modelId="{69C361B5-D6BA-4199-99F9-4DA9817D3729}">
      <dsp:nvSpPr>
        <dsp:cNvPr id="0" name=""/>
        <dsp:cNvSpPr/>
      </dsp:nvSpPr>
      <dsp:spPr>
        <a:xfrm>
          <a:off x="1798976" y="-723190"/>
          <a:ext cx="4147328" cy="4147328"/>
        </a:xfrm>
        <a:custGeom>
          <a:avLst/>
          <a:gdLst/>
          <a:ahLst/>
          <a:cxnLst/>
          <a:rect l="0" t="0" r="0" b="0"/>
          <a:pathLst>
            <a:path>
              <a:moveTo>
                <a:pt x="307530" y="3160335"/>
              </a:moveTo>
              <a:arcTo wR="2073664" hR="2073664" stAng="8903804" swAng="239987"/>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 modelId="{A43C9886-3033-4A93-97F3-3582B4512B2D}">
      <dsp:nvSpPr>
        <dsp:cNvPr id="0" name=""/>
        <dsp:cNvSpPr/>
      </dsp:nvSpPr>
      <dsp:spPr>
        <a:xfrm>
          <a:off x="1021191" y="892886"/>
          <a:ext cx="2443094" cy="1417110"/>
        </a:xfrm>
        <a:prstGeom prst="flowChartConnector">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w="9525" cap="flat" cmpd="sng" algn="ctr">
          <a:solidFill>
            <a:schemeClr val="accent6">
              <a:shade val="95000"/>
              <a:satMod val="105000"/>
            </a:schemeClr>
          </a:solidFill>
          <a:prstDash val="solid"/>
        </a:ln>
        <a:effectLst>
          <a:outerShdw blurRad="40000" dist="23000" dir="5400000" rotWithShape="0">
            <a:srgbClr val="000000">
              <a:alpha val="35000"/>
            </a:srgbClr>
          </a:outerShdw>
        </a:effectLst>
      </dsp:spPr>
      <dsp:style>
        <a:lnRef idx="1">
          <a:schemeClr val="accent6"/>
        </a:lnRef>
        <a:fillRef idx="3">
          <a:schemeClr val="accent6"/>
        </a:fillRef>
        <a:effectRef idx="2">
          <a:schemeClr val="accent6"/>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Social</a:t>
          </a:r>
          <a:endParaRPr lang="en-US" sz="1800" kern="1200" dirty="0"/>
        </a:p>
      </dsp:txBody>
      <dsp:txXfrm>
        <a:off x="1378974" y="1100417"/>
        <a:ext cx="1727528" cy="1002048"/>
      </dsp:txXfrm>
    </dsp:sp>
    <dsp:sp modelId="{8F027C03-93D1-484A-9AFA-498F210B9403}">
      <dsp:nvSpPr>
        <dsp:cNvPr id="0" name=""/>
        <dsp:cNvSpPr/>
      </dsp:nvSpPr>
      <dsp:spPr>
        <a:xfrm>
          <a:off x="2622635" y="-2111394"/>
          <a:ext cx="4147328" cy="4147328"/>
        </a:xfrm>
        <a:custGeom>
          <a:avLst/>
          <a:gdLst/>
          <a:ahLst/>
          <a:cxnLst/>
          <a:rect l="0" t="0" r="0" b="0"/>
          <a:pathLst>
            <a:path>
              <a:moveTo>
                <a:pt x="220280" y="3003745"/>
              </a:moveTo>
              <a:arcTo wR="2073664" hR="2073664" stAng="9201072" swAng="97420"/>
            </a:path>
          </a:pathLst>
        </a:custGeom>
        <a:noFill/>
        <a:ln w="9525" cap="flat" cmpd="sng" algn="ctr">
          <a:no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98C8A-17E9-0B45-8306-A41AAD8CAE76}">
      <dsp:nvSpPr>
        <dsp:cNvPr id="0" name=""/>
        <dsp:cNvSpPr/>
      </dsp:nvSpPr>
      <dsp:spPr>
        <a:xfrm>
          <a:off x="597447" y="0"/>
          <a:ext cx="6771077" cy="4525963"/>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9DE1E11C-646D-4F42-97A3-BDF1901380B3}">
      <dsp:nvSpPr>
        <dsp:cNvPr id="0" name=""/>
        <dsp:cNvSpPr/>
      </dsp:nvSpPr>
      <dsp:spPr>
        <a:xfrm>
          <a:off x="4035" y="1357788"/>
          <a:ext cx="2554615" cy="181038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ts val="366"/>
            </a:spcAft>
          </a:pPr>
          <a:r>
            <a:rPr lang="en-US" sz="2300" kern="1200" dirty="0" smtClean="0">
              <a:solidFill>
                <a:srgbClr val="FFFFFF"/>
              </a:solidFill>
            </a:rPr>
            <a:t>Physical </a:t>
          </a:r>
        </a:p>
        <a:p>
          <a:pPr lvl="0" algn="l" defTabSz="1022350">
            <a:lnSpc>
              <a:spcPct val="90000"/>
            </a:lnSpc>
            <a:spcBef>
              <a:spcPct val="0"/>
            </a:spcBef>
            <a:spcAft>
              <a:spcPts val="366"/>
            </a:spcAft>
          </a:pPr>
          <a:r>
            <a:rPr lang="en-US" sz="2300" kern="1200" dirty="0" smtClean="0">
              <a:solidFill>
                <a:srgbClr val="FFFFFF"/>
              </a:solidFill>
            </a:rPr>
            <a:t>Activity</a:t>
          </a:r>
          <a:endParaRPr lang="en-US" sz="2300" kern="1200" dirty="0">
            <a:solidFill>
              <a:srgbClr val="FFFFFF"/>
            </a:solidFill>
          </a:endParaRPr>
        </a:p>
        <a:p>
          <a:pPr marL="171450" lvl="1" indent="-171450" algn="l" defTabSz="800100">
            <a:lnSpc>
              <a:spcPct val="90000"/>
            </a:lnSpc>
            <a:spcBef>
              <a:spcPct val="0"/>
            </a:spcBef>
            <a:spcAft>
              <a:spcPct val="15000"/>
            </a:spcAft>
            <a:buChar char="••"/>
          </a:pPr>
          <a:r>
            <a:rPr lang="en-US" sz="1800" kern="1200" dirty="0" smtClean="0">
              <a:solidFill>
                <a:srgbClr val="FFFFFF"/>
              </a:solidFill>
            </a:rPr>
            <a:t>Grow More Brain Cells</a:t>
          </a:r>
          <a:endParaRPr lang="en-US" sz="1800" kern="1200" dirty="0">
            <a:solidFill>
              <a:srgbClr val="FFFFFF"/>
            </a:solidFill>
          </a:endParaRPr>
        </a:p>
      </dsp:txBody>
      <dsp:txXfrm>
        <a:off x="92411" y="1446164"/>
        <a:ext cx="2377863" cy="1633633"/>
      </dsp:txXfrm>
    </dsp:sp>
    <dsp:sp modelId="{F6C02936-411C-164E-B684-5FCCB45C7E76}">
      <dsp:nvSpPr>
        <dsp:cNvPr id="0" name=""/>
        <dsp:cNvSpPr/>
      </dsp:nvSpPr>
      <dsp:spPr>
        <a:xfrm>
          <a:off x="2705678" y="1357788"/>
          <a:ext cx="2554615" cy="181038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solidFill>
                <a:srgbClr val="FFFFFF"/>
              </a:solidFill>
            </a:rPr>
            <a:t>Intellectual Engagement</a:t>
          </a:r>
          <a:endParaRPr lang="en-US" sz="2300" kern="1200" dirty="0">
            <a:solidFill>
              <a:srgbClr val="FFFFFF"/>
            </a:solidFill>
          </a:endParaRPr>
        </a:p>
        <a:p>
          <a:pPr marL="171450" lvl="1" indent="-171450" algn="l" defTabSz="800100">
            <a:lnSpc>
              <a:spcPct val="90000"/>
            </a:lnSpc>
            <a:spcBef>
              <a:spcPct val="0"/>
            </a:spcBef>
            <a:spcAft>
              <a:spcPct val="15000"/>
            </a:spcAft>
            <a:buChar char="••"/>
          </a:pPr>
          <a:r>
            <a:rPr lang="en-US" sz="1800" kern="1200" dirty="0" smtClean="0">
              <a:solidFill>
                <a:srgbClr val="FFFFFF"/>
              </a:solidFill>
            </a:rPr>
            <a:t>Give Brain Cells a Job so they Stick Around</a:t>
          </a:r>
          <a:endParaRPr lang="en-US" sz="1800" kern="1200" dirty="0">
            <a:solidFill>
              <a:srgbClr val="FFFFFF"/>
            </a:solidFill>
          </a:endParaRPr>
        </a:p>
      </dsp:txBody>
      <dsp:txXfrm>
        <a:off x="2794054" y="1446164"/>
        <a:ext cx="2377863" cy="1633633"/>
      </dsp:txXfrm>
    </dsp:sp>
    <dsp:sp modelId="{B0E8D8A8-9C89-EC46-86B7-78314F180753}">
      <dsp:nvSpPr>
        <dsp:cNvPr id="0" name=""/>
        <dsp:cNvSpPr/>
      </dsp:nvSpPr>
      <dsp:spPr>
        <a:xfrm>
          <a:off x="5407322" y="1357788"/>
          <a:ext cx="2554615" cy="181038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solidFill>
                <a:srgbClr val="FFFFFF"/>
              </a:solidFill>
            </a:rPr>
            <a:t>Stress Management</a:t>
          </a:r>
          <a:endParaRPr lang="en-US" sz="2300" kern="1200" dirty="0">
            <a:solidFill>
              <a:srgbClr val="FFFFFF"/>
            </a:solidFill>
          </a:endParaRPr>
        </a:p>
        <a:p>
          <a:pPr marL="171450" lvl="1" indent="-171450" algn="l" defTabSz="800100">
            <a:lnSpc>
              <a:spcPct val="90000"/>
            </a:lnSpc>
            <a:spcBef>
              <a:spcPct val="0"/>
            </a:spcBef>
            <a:spcAft>
              <a:spcPct val="15000"/>
            </a:spcAft>
            <a:buChar char="••"/>
          </a:pPr>
          <a:r>
            <a:rPr lang="en-US" sz="1800" kern="1200" dirty="0" smtClean="0">
              <a:solidFill>
                <a:srgbClr val="FFFFFF"/>
              </a:solidFill>
            </a:rPr>
            <a:t>Keep Brain Cells Around</a:t>
          </a:r>
          <a:endParaRPr lang="en-US" sz="1800" kern="1200" dirty="0">
            <a:solidFill>
              <a:srgbClr val="FFFFFF"/>
            </a:solidFill>
          </a:endParaRPr>
        </a:p>
      </dsp:txBody>
      <dsp:txXfrm>
        <a:off x="5495698" y="1446164"/>
        <a:ext cx="2377863" cy="163363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61B1398-4FAB-F74B-98C0-9C46876F83DE}" type="datetimeFigureOut">
              <a:rPr lang="en-US" smtClean="0"/>
              <a:pPr/>
              <a:t>12/2/13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7AC39CF-DED0-8E43-99C0-8CAED829B006}" type="slidenum">
              <a:rPr lang="en-US" smtClean="0"/>
              <a:pPr/>
              <a:t>‹#›</a:t>
            </a:fld>
            <a:endParaRPr lang="en-US"/>
          </a:p>
        </p:txBody>
      </p:sp>
    </p:spTree>
    <p:extLst>
      <p:ext uri="{BB962C8B-B14F-4D97-AF65-F5344CB8AC3E}">
        <p14:creationId xmlns:p14="http://schemas.microsoft.com/office/powerpoint/2010/main" val="1774170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5ACC79-AD51-4D17-AA80-E788C05A398B}" type="datetimeFigureOut">
              <a:rPr lang="en-US" smtClean="0"/>
              <a:pPr/>
              <a:t>12/2/13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C4C4D0-8156-4BB6-883A-44FD66B5B012}" type="slidenum">
              <a:rPr lang="en-US" smtClean="0"/>
              <a:pPr/>
              <a:t>‹#›</a:t>
            </a:fld>
            <a:endParaRPr lang="en-US"/>
          </a:p>
        </p:txBody>
      </p:sp>
    </p:spTree>
    <p:extLst>
      <p:ext uri="{BB962C8B-B14F-4D97-AF65-F5344CB8AC3E}">
        <p14:creationId xmlns:p14="http://schemas.microsoft.com/office/powerpoint/2010/main" val="364979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u="sng"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adult brain also changes</a:t>
            </a:r>
            <a:r>
              <a:rPr lang="en-US" baseline="0" dirty="0" smtClean="0"/>
              <a:t> in another way.  The brain cells you already have as well as the new ones you are growing, can also form new connections.  These connections are referred to as “</a:t>
            </a:r>
            <a:r>
              <a:rPr lang="en-US" b="1" u="sng" baseline="0" dirty="0" smtClean="0"/>
              <a:t>pathways</a:t>
            </a:r>
            <a:r>
              <a:rPr lang="en-US" baseline="0" dirty="0" smtClean="0"/>
              <a:t>,” and just like with your muscles</a:t>
            </a:r>
            <a:r>
              <a:rPr lang="en-US" b="1" baseline="0" dirty="0" smtClean="0"/>
              <a:t>, the more you use a pathway, the stronger it becomes, and the bigger it gets.  </a:t>
            </a:r>
          </a:p>
          <a:p>
            <a:endParaRPr lang="en-US" b="0" i="0" u="none" baseline="0" dirty="0" smtClean="0">
              <a:solidFill>
                <a:srgbClr val="FF0000"/>
              </a:solidFill>
            </a:endParaRPr>
          </a:p>
          <a:p>
            <a:r>
              <a:rPr lang="en-US" b="0" i="0" u="none" baseline="0" dirty="0" smtClean="0">
                <a:solidFill>
                  <a:srgbClr val="FF0000"/>
                </a:solidFill>
              </a:rPr>
              <a:t>The connections between brain cells, at the ends of the pathways, are called </a:t>
            </a:r>
            <a:r>
              <a:rPr lang="en-US" b="1" i="0" u="sng" baseline="0" dirty="0" smtClean="0">
                <a:solidFill>
                  <a:srgbClr val="FF0000"/>
                </a:solidFill>
              </a:rPr>
              <a:t>synapses</a:t>
            </a:r>
            <a:r>
              <a:rPr lang="en-US" b="0" i="0" u="none" baseline="0" dirty="0" smtClean="0">
                <a:solidFill>
                  <a:srgbClr val="FF0000"/>
                </a:solidFill>
              </a:rPr>
              <a:t>, and “</a:t>
            </a:r>
            <a:r>
              <a:rPr lang="en-US" b="1" i="0" u="none" baseline="0" dirty="0" smtClean="0">
                <a:solidFill>
                  <a:srgbClr val="FF0000"/>
                </a:solidFill>
              </a:rPr>
              <a:t>synaptic density” can be increased by learning new things and performing new skills.  </a:t>
            </a:r>
          </a:p>
          <a:p>
            <a:endParaRPr lang="en-US" b="0" i="0" u="none" baseline="0" dirty="0" smtClean="0">
              <a:solidFill>
                <a:srgbClr val="FF0000"/>
              </a:solidFill>
            </a:endParaRPr>
          </a:p>
          <a:p>
            <a:r>
              <a:rPr lang="en-US" b="1" i="0" u="none" baseline="0" dirty="0" smtClean="0">
                <a:solidFill>
                  <a:srgbClr val="FF0000"/>
                </a:solidFill>
              </a:rPr>
              <a:t>Pathways and synapses can also </a:t>
            </a:r>
            <a:r>
              <a:rPr lang="en-US" b="1" i="0" u="sng" baseline="0" dirty="0" smtClean="0">
                <a:solidFill>
                  <a:srgbClr val="FF0000"/>
                </a:solidFill>
              </a:rPr>
              <a:t>rewire</a:t>
            </a:r>
            <a:r>
              <a:rPr lang="en-US" b="0" i="0" u="none" baseline="0" dirty="0" smtClean="0">
                <a:solidFill>
                  <a:srgbClr val="FF0000"/>
                </a:solidFill>
              </a:rPr>
              <a:t>, diverting their resources to different regions following an injury.  </a:t>
            </a:r>
          </a:p>
          <a:p>
            <a:endParaRPr lang="en-US" b="0" i="0" u="none" baseline="0" dirty="0" smtClean="0">
              <a:solidFill>
                <a:srgbClr val="FF0000"/>
              </a:solidFill>
            </a:endParaRPr>
          </a:p>
          <a:p>
            <a:r>
              <a:rPr lang="en-US" b="0" i="0" u="none" baseline="0" dirty="0" smtClean="0">
                <a:solidFill>
                  <a:srgbClr val="FF0000"/>
                </a:solidFill>
              </a:rPr>
              <a:t>All of this “</a:t>
            </a:r>
            <a:r>
              <a:rPr lang="en-US" b="1" i="0" u="none" baseline="0" dirty="0" smtClean="0">
                <a:solidFill>
                  <a:srgbClr val="FF0000"/>
                </a:solidFill>
              </a:rPr>
              <a:t>malleability” in the wiring of brain cells </a:t>
            </a:r>
            <a:r>
              <a:rPr lang="en-US" b="0" i="0" u="none" baseline="0" dirty="0" smtClean="0">
                <a:solidFill>
                  <a:srgbClr val="FF0000"/>
                </a:solidFill>
              </a:rPr>
              <a:t>is called “</a:t>
            </a:r>
            <a:r>
              <a:rPr lang="en-US" b="1" i="0" u="sng" baseline="0" dirty="0" smtClean="0">
                <a:solidFill>
                  <a:srgbClr val="FF0000"/>
                </a:solidFill>
              </a:rPr>
              <a:t>plasticity</a:t>
            </a:r>
            <a:r>
              <a:rPr lang="en-US" b="0" i="0" u="none" baseline="0" dirty="0" smtClean="0">
                <a:solidFill>
                  <a:srgbClr val="FF0000"/>
                </a:solidFill>
              </a:rPr>
              <a:t>.”  </a:t>
            </a:r>
          </a:p>
          <a:p>
            <a:endParaRPr lang="en-US" b="0" i="0" u="none" baseline="0" dirty="0" smtClean="0">
              <a:solidFill>
                <a:srgbClr val="FF0000"/>
              </a:solidFill>
            </a:endParaRPr>
          </a:p>
        </p:txBody>
      </p:sp>
      <p:sp>
        <p:nvSpPr>
          <p:cNvPr id="4" name="Slide Number Placeholder 3"/>
          <p:cNvSpPr>
            <a:spLocks noGrp="1"/>
          </p:cNvSpPr>
          <p:nvPr>
            <p:ph type="sldNum" sz="quarter" idx="10"/>
          </p:nvPr>
        </p:nvSpPr>
        <p:spPr/>
        <p:txBody>
          <a:bodyPr/>
          <a:lstStyle/>
          <a:p>
            <a:fld id="{75C4C4D0-8156-4BB6-883A-44FD66B5B012}"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i="0" u="none" baseline="0" dirty="0" smtClean="0">
                <a:solidFill>
                  <a:srgbClr val="FF0000"/>
                </a:solidFill>
              </a:rPr>
              <a:t>This phenomenon was first described in the 1940’s by a scientist named Donald </a:t>
            </a:r>
            <a:r>
              <a:rPr lang="en-US" b="0" i="0" u="none" baseline="0" dirty="0" err="1" smtClean="0">
                <a:solidFill>
                  <a:srgbClr val="FF0000"/>
                </a:solidFill>
              </a:rPr>
              <a:t>Hebb</a:t>
            </a:r>
            <a:r>
              <a:rPr lang="en-US" b="0" i="0" u="none" baseline="0" dirty="0" smtClean="0">
                <a:solidFill>
                  <a:srgbClr val="FF0000"/>
                </a:solidFill>
              </a:rPr>
              <a:t>, and the process has since been termed </a:t>
            </a:r>
            <a:r>
              <a:rPr lang="en-US" b="0" i="0" u="none" baseline="0" dirty="0" err="1" smtClean="0">
                <a:solidFill>
                  <a:srgbClr val="FF0000"/>
                </a:solidFill>
              </a:rPr>
              <a:t>Hebb’s</a:t>
            </a:r>
            <a:r>
              <a:rPr lang="en-US" b="0" i="0" u="none" baseline="0" dirty="0" smtClean="0">
                <a:solidFill>
                  <a:srgbClr val="FF0000"/>
                </a:solidFill>
              </a:rPr>
              <a:t> Law, which is often </a:t>
            </a:r>
            <a:r>
              <a:rPr lang="en-US" b="1" i="0" u="sng" baseline="0" dirty="0" smtClean="0">
                <a:solidFill>
                  <a:srgbClr val="FF0000"/>
                </a:solidFill>
              </a:rPr>
              <a:t>paraphrased </a:t>
            </a:r>
            <a:r>
              <a:rPr lang="en-US" b="0" i="0" u="none" baseline="0" dirty="0" smtClean="0">
                <a:solidFill>
                  <a:srgbClr val="FF0000"/>
                </a:solidFill>
              </a:rPr>
              <a:t>as, “</a:t>
            </a:r>
            <a:r>
              <a:rPr lang="en-US" b="1" i="0" u="none" baseline="0" dirty="0" smtClean="0">
                <a:solidFill>
                  <a:srgbClr val="FF0000"/>
                </a:solidFill>
              </a:rPr>
              <a:t>cells that fire together, wire together.</a:t>
            </a:r>
            <a:r>
              <a:rPr lang="en-US" b="0" i="0" u="none" baseline="0" dirty="0" smtClean="0">
                <a:solidFill>
                  <a:srgbClr val="FF0000"/>
                </a:solidFill>
              </a:rPr>
              <a:t>”  So anytime you practice a new skill, the brain cells required to perform that skill will fire together, meaning they will both produce an electrical charge, which over time will change the structure of the synapse and allow the cells to be “wired together” or more likely to excite one another when one is excited.</a:t>
            </a:r>
          </a:p>
          <a:p>
            <a:endParaRPr lang="en-US" b="0" i="0" u="none" baseline="0" dirty="0" smtClean="0">
              <a:solidFill>
                <a:srgbClr val="FF0000"/>
              </a:solidFill>
            </a:endParaRPr>
          </a:p>
          <a:p>
            <a:r>
              <a:rPr lang="en-US" b="0" i="0" u="none" baseline="0" dirty="0" smtClean="0">
                <a:solidFill>
                  <a:srgbClr val="FF0000"/>
                </a:solidFill>
              </a:rPr>
              <a:t>The technical names for the “rewiring process” are called </a:t>
            </a:r>
            <a:r>
              <a:rPr lang="en-US" b="1" i="0" u="none" baseline="0" dirty="0" smtClean="0">
                <a:solidFill>
                  <a:srgbClr val="FF0000"/>
                </a:solidFill>
              </a:rPr>
              <a:t>Long Term </a:t>
            </a:r>
            <a:r>
              <a:rPr lang="en-US" b="1" i="0" u="none" baseline="0" dirty="0" err="1" smtClean="0">
                <a:solidFill>
                  <a:srgbClr val="FF0000"/>
                </a:solidFill>
              </a:rPr>
              <a:t>Potentiation</a:t>
            </a:r>
            <a:r>
              <a:rPr lang="en-US" b="1" i="0" u="none" baseline="0" dirty="0" smtClean="0">
                <a:solidFill>
                  <a:srgbClr val="FF0000"/>
                </a:solidFill>
              </a:rPr>
              <a:t> (LTP) </a:t>
            </a:r>
            <a:r>
              <a:rPr lang="en-US" b="0" i="0" u="none" baseline="0" dirty="0" smtClean="0">
                <a:solidFill>
                  <a:srgbClr val="FF0000"/>
                </a:solidFill>
              </a:rPr>
              <a:t>and </a:t>
            </a:r>
            <a:r>
              <a:rPr lang="en-US" b="1" i="0" u="none" baseline="0" dirty="0" smtClean="0">
                <a:solidFill>
                  <a:srgbClr val="FF0000"/>
                </a:solidFill>
              </a:rPr>
              <a:t>Long Term Depression (LTD)</a:t>
            </a:r>
            <a:r>
              <a:rPr lang="en-US" b="0" i="0" u="none" baseline="0" dirty="0" smtClean="0">
                <a:solidFill>
                  <a:srgbClr val="FF0000"/>
                </a:solidFill>
              </a:rPr>
              <a:t>.  </a:t>
            </a:r>
            <a:r>
              <a:rPr lang="en-US" b="1" i="0" u="sng" baseline="0" dirty="0" smtClean="0">
                <a:solidFill>
                  <a:srgbClr val="FF0000"/>
                </a:solidFill>
              </a:rPr>
              <a:t>LTP </a:t>
            </a:r>
            <a:r>
              <a:rPr lang="en-US" b="0" i="0" u="none" baseline="0" dirty="0" smtClean="0">
                <a:solidFill>
                  <a:srgbClr val="FF0000"/>
                </a:solidFill>
              </a:rPr>
              <a:t>we already understand, that </a:t>
            </a:r>
            <a:r>
              <a:rPr lang="en-US" b="1" i="0" u="none" baseline="0" dirty="0" smtClean="0">
                <a:solidFill>
                  <a:srgbClr val="FF0000"/>
                </a:solidFill>
              </a:rPr>
              <a:t>cells that fire together build stronger connections</a:t>
            </a:r>
            <a:r>
              <a:rPr lang="en-US" b="0" i="0" u="none" baseline="0" dirty="0" smtClean="0">
                <a:solidFill>
                  <a:srgbClr val="FF0000"/>
                </a:solidFill>
              </a:rPr>
              <a:t>.  </a:t>
            </a:r>
            <a:r>
              <a:rPr lang="en-US" b="1" i="0" u="sng" baseline="0" dirty="0" smtClean="0">
                <a:solidFill>
                  <a:srgbClr val="FF0000"/>
                </a:solidFill>
              </a:rPr>
              <a:t>LTD </a:t>
            </a:r>
            <a:r>
              <a:rPr lang="en-US" b="0" i="0" u="none" baseline="0" dirty="0" smtClean="0">
                <a:solidFill>
                  <a:srgbClr val="FF0000"/>
                </a:solidFill>
              </a:rPr>
              <a:t>explains what we call negative plasticity or the </a:t>
            </a:r>
            <a:r>
              <a:rPr lang="en-US" b="1" i="0" u="none" baseline="0" dirty="0" smtClean="0">
                <a:solidFill>
                  <a:srgbClr val="FF0000"/>
                </a:solidFill>
              </a:rPr>
              <a:t>“use it or lose it”</a:t>
            </a:r>
            <a:r>
              <a:rPr lang="en-US" b="0" i="0" u="none" baseline="0" dirty="0" smtClean="0">
                <a:solidFill>
                  <a:srgbClr val="FF0000"/>
                </a:solidFill>
              </a:rPr>
              <a:t> phenomenon, meaning that when cells are not firing together, when you are not practicing a particular skill, the connections become weaker over time.</a:t>
            </a:r>
            <a:endParaRPr lang="en-US" b="0" i="0" u="none" dirty="0" smtClean="0">
              <a:solidFill>
                <a:srgbClr val="FF0000"/>
              </a:solidFill>
            </a:endParaRPr>
          </a:p>
        </p:txBody>
      </p:sp>
      <p:sp>
        <p:nvSpPr>
          <p:cNvPr id="4" name="Slide Number Placeholder 3"/>
          <p:cNvSpPr>
            <a:spLocks noGrp="1"/>
          </p:cNvSpPr>
          <p:nvPr>
            <p:ph type="sldNum" sz="quarter" idx="10"/>
          </p:nvPr>
        </p:nvSpPr>
        <p:spPr/>
        <p:txBody>
          <a:bodyPr/>
          <a:lstStyle/>
          <a:p>
            <a:fld id="{75C4C4D0-8156-4BB6-883A-44FD66B5B012}"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that you know that a lot of the things you do throughout your life affects your </a:t>
            </a:r>
            <a:r>
              <a:rPr lang="en-US" baseline="0" dirty="0" smtClean="0"/>
              <a:t>susceptibility to dementia, you can utilize the principles of Cognitive Reserve Theory to </a:t>
            </a:r>
            <a:r>
              <a:rPr lang="en-US" b="1" baseline="0" dirty="0" smtClean="0"/>
              <a:t>maximize your investments in our Brain’s retirement account.  </a:t>
            </a:r>
            <a:r>
              <a:rPr lang="en-US" b="0" baseline="0" dirty="0" smtClean="0"/>
              <a:t>Through small choices that you make each and every day, you can work to minimize losses to your Brain 401(k) such as through preventing disease, avoiding brain injury or reducing stress, all of which you’ve likely known about for some time, with your mother telling you – “keep your brain cells, you might need them later”.  </a:t>
            </a:r>
          </a:p>
          <a:p>
            <a:endParaRPr lang="en-US" b="0" baseline="0" dirty="0" smtClean="0"/>
          </a:p>
          <a:p>
            <a:r>
              <a:rPr lang="en-US" b="0" baseline="0" dirty="0" smtClean="0"/>
              <a:t>But now that we know that the adult brain can grow and change in positive ways, you can also work each day to maximize your investments!  The other courses in this program will teach you all about the new science that is coming out that shows how you can now actively work to maximize your contributions to your Brain 401(k).</a:t>
            </a:r>
          </a:p>
          <a:p>
            <a:endParaRPr lang="en-US" baseline="0" dirty="0" smtClean="0"/>
          </a:p>
          <a:p>
            <a:r>
              <a:rPr lang="en-US" b="1" i="0" u="none" baseline="0" dirty="0" smtClean="0"/>
              <a:t>Before we get into how to maximize your </a:t>
            </a:r>
            <a:r>
              <a:rPr lang="en-US" b="1" i="0" u="none" baseline="0" dirty="0" err="1" smtClean="0"/>
              <a:t>intvestments</a:t>
            </a:r>
            <a:r>
              <a:rPr lang="en-US" b="1" i="0" u="none" baseline="0" dirty="0" smtClean="0"/>
              <a:t>, we do need to offer a quick disclaimer!!!  We want to emphasize that there are still risk factors that we cannot control, so living a brain healthy lifestyle does not guarantee that you will not get dementia,</a:t>
            </a:r>
            <a:r>
              <a:rPr lang="en-US" b="0" i="0" u="none" baseline="0" dirty="0" smtClean="0"/>
              <a:t> just like living a heart healthy lifestyle doesn’t guarantee you won’t have a heart attack. </a:t>
            </a:r>
          </a:p>
          <a:p>
            <a:endParaRPr lang="en-US" b="0" i="0" u="none" baseline="0" dirty="0" smtClean="0"/>
          </a:p>
          <a:p>
            <a:r>
              <a:rPr lang="en-US" b="0" i="0" u="none" baseline="0" dirty="0" smtClean="0"/>
              <a:t>However, this program will help you understand the things you can do that may lower the risk for dementia or postpone cognitive decline in the hopes that you will maintain independence for as long as possible.  </a:t>
            </a:r>
            <a:endParaRPr lang="en-US" b="0" i="0" u="none" dirty="0" smtClean="0"/>
          </a:p>
          <a:p>
            <a:endParaRPr lang="en-US" dirty="0" smtClean="0"/>
          </a:p>
        </p:txBody>
      </p:sp>
      <p:sp>
        <p:nvSpPr>
          <p:cNvPr id="4" name="Slide Number Placeholder 3"/>
          <p:cNvSpPr>
            <a:spLocks noGrp="1"/>
          </p:cNvSpPr>
          <p:nvPr>
            <p:ph type="sldNum" sz="quarter" idx="10"/>
          </p:nvPr>
        </p:nvSpPr>
        <p:spPr/>
        <p:txBody>
          <a:bodyPr/>
          <a:lstStyle/>
          <a:p>
            <a:fld id="{75C4C4D0-8156-4BB6-883A-44FD66B5B012}"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i="0" u="none" baseline="0" dirty="0" smtClean="0"/>
              <a:t>Before we get into how to maximize your </a:t>
            </a:r>
            <a:r>
              <a:rPr lang="en-US" b="1" i="0" u="none" baseline="0" dirty="0" err="1" smtClean="0"/>
              <a:t>intvestments</a:t>
            </a:r>
            <a:r>
              <a:rPr lang="en-US" b="1" i="0" u="none" baseline="0" dirty="0" smtClean="0"/>
              <a:t>, we do need to offer a quick disclaimer!!!  We want to emphasize that there are still risk factors that we cannot control, so living a brain healthy lifestyle does not guarantee that you will not get dementia,</a:t>
            </a:r>
            <a:r>
              <a:rPr lang="en-US" b="0" i="0" u="none" baseline="0" dirty="0" smtClean="0"/>
              <a:t> just like living a heart healthy lifestyle doesn’t guarantee you won’t have a heart attack. </a:t>
            </a:r>
          </a:p>
          <a:p>
            <a:endParaRPr lang="en-US" b="0" i="0" u="none" baseline="0" dirty="0" smtClean="0"/>
          </a:p>
          <a:p>
            <a:r>
              <a:rPr lang="en-US" b="0" i="0" u="none" baseline="0" dirty="0" smtClean="0"/>
              <a:t>However, this program will help you understand the things you can do that may lower the risk for dementia or postpone cognitive decline in the hopes that you will maintain independence for as long as possible.  </a:t>
            </a:r>
            <a:endParaRPr lang="en-US" b="0" i="0" u="none"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a:t>
            </a:r>
            <a:r>
              <a:rPr lang="en-US" baseline="0" dirty="0" smtClean="0"/>
              <a:t> are several other programs in this series that will discuss the evidence supporting ways in which each of several dimensions of living a brain healthy lifestyle will help you invest in your Brain 401(k), so we encourage you to explore these more detailed modules for each dimension, </a:t>
            </a:r>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smtClean="0"/>
              <a:t>but if we had to boil brain health down to 3 key investment strategies it would be these.  Recall from the beginning of this module that the early studies of people with high cognitive reserve found them to be more active physically, intellectually and socially throughout their lives.  This plus findings that scientists have discovered since these early studies lead us to summarize the three key ways to invest as follows:  (Animate 3 points) First we recommend physical activity because it may very well be the single best thing that you can do for your brain.  As of now, it has the strongest evidence, by way of experimental studies, that show that being more physically active helps you grow more brain cells and helps your body produce chemicals that support the growth of these new brain cells called nerve growth factors.  Second, you need to give these new brain cells a job so that they become productive members of society inside your brain.  New baby brain cells are actually stem cells when they are first born, meaning they are the type of cell that can become any type of cell in the body.  In order to grow up to become a new neuron they have to be stimulated by neighboring neurons, which trains them to become the type of neuron they need to be.  You can increase the “training” of your new baby brain cells by keeping your mind active, particularly by learning new things.  This is likely the reason why people who are more highly educated or have mentally challenging careers tend to have higher cognitive reserve.  Finally, by managing stress you are well on your way to helping keep your brain cells around.  The stress hormone </a:t>
            </a:r>
            <a:r>
              <a:rPr lang="en-US" baseline="0" dirty="0" err="1" smtClean="0"/>
              <a:t>cortisol</a:t>
            </a:r>
            <a:r>
              <a:rPr lang="en-US" baseline="0" dirty="0" smtClean="0"/>
              <a:t> is toxic to existing brain cells and works in the opposite way of exercise in terms of new brain cells because it prevents them from being born.</a:t>
            </a:r>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talked a lot today</a:t>
            </a:r>
            <a:r>
              <a:rPr lang="en-US" baseline="0" dirty="0" smtClean="0"/>
              <a:t> about protecting your brain from dementia, but brain fitness also has the added benefit of helping you get the most out of your brain today, which can help you both at work and at home.  </a:t>
            </a:r>
          </a:p>
        </p:txBody>
      </p:sp>
      <p:sp>
        <p:nvSpPr>
          <p:cNvPr id="4" name="Slide Number Placeholder 3"/>
          <p:cNvSpPr>
            <a:spLocks noGrp="1"/>
          </p:cNvSpPr>
          <p:nvPr>
            <p:ph type="sldNum" sz="quarter" idx="10"/>
          </p:nvPr>
        </p:nvSpPr>
        <p:spPr/>
        <p:txBody>
          <a:bodyPr/>
          <a:lstStyle/>
          <a:p>
            <a:fld id="{75C4C4D0-8156-4BB6-883A-44FD66B5B012}"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like to call these “brain health dividends.”  These are the more immediate rewards that are paid to you now by investing in your brain health.  For instance, physical activity has the immediate pay-off of helping people concentrate and remember better.  Studies have shown improved performance on tests of memory and problem solving after having people engage in physical activity.  </a:t>
            </a:r>
          </a:p>
          <a:p>
            <a:endParaRPr lang="en-US" baseline="0" dirty="0" smtClean="0"/>
          </a:p>
          <a:p>
            <a:r>
              <a:rPr lang="en-US" baseline="0" dirty="0" smtClean="0"/>
              <a:t>In this mini-course and if you continue with additional courses in this series, you will learn and practice strategies for remembering things better, for being more organized, paying closer attention and regulating your emotions.  </a:t>
            </a:r>
            <a:endParaRPr lang="en-US" dirty="0" smtClean="0"/>
          </a:p>
          <a:p>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Now’s a good time to</a:t>
            </a:r>
            <a:r>
              <a:rPr lang="en-US" baseline="0" dirty="0" smtClean="0"/>
              <a:t> take a moment to give yourself a little break. Not an actual break from the session, but rather let’s take a moment to go over some </a:t>
            </a:r>
            <a:r>
              <a:rPr lang="en-US" b="1" u="sng" baseline="0" dirty="0" smtClean="0"/>
              <a:t>myths and misconceptions </a:t>
            </a:r>
            <a:r>
              <a:rPr lang="en-US" b="1" baseline="0" dirty="0" smtClean="0"/>
              <a:t>that many adults tend to have about their memories.  </a:t>
            </a:r>
          </a:p>
          <a:p>
            <a:endParaRPr lang="en-US" baseline="0" dirty="0" smtClean="0"/>
          </a:p>
          <a:p>
            <a:r>
              <a:rPr lang="en-US" baseline="0" dirty="0" smtClean="0"/>
              <a:t>Because dementia is such a great concern to people as they get older, </a:t>
            </a:r>
            <a:r>
              <a:rPr lang="en-US" b="1" baseline="0" dirty="0" smtClean="0"/>
              <a:t>many adults forget that it’s normal to forget things</a:t>
            </a:r>
            <a:r>
              <a:rPr lang="en-US" baseline="0" dirty="0" smtClean="0"/>
              <a:t>. You’ve been forgetting things all your life! It’s just that when you were 16 or 12 years old, you didn’t care so much because you didn’t interpret the forgetting as a signal that you may be on the path to losing your mental edge or even perhaps your independence, so relax!!</a:t>
            </a:r>
          </a:p>
          <a:p>
            <a:endParaRPr lang="en-US" baseline="0" dirty="0" smtClean="0"/>
          </a:p>
          <a:p>
            <a:r>
              <a:rPr lang="en-US" b="1" baseline="0" dirty="0" smtClean="0"/>
              <a:t>It is also a myth that people can remember everything</a:t>
            </a:r>
            <a:r>
              <a:rPr lang="en-US" baseline="0" dirty="0" smtClean="0"/>
              <a:t>.  You may have heard of these “memory champions” who can remember several decks of cards just by seeing them flipped over one at a time or about people with photographic memories.  Well the memory champions train like professional athletes, hours on end, day after day for months to develop their craft, but it doesn’t really seem to help them get better at much of anything else.  And most of the people with photographic memories are savants whose incredible gifts are often accompanied by severe handicaps in other areas of day-to-day living.</a:t>
            </a:r>
          </a:p>
          <a:p>
            <a:endParaRPr lang="en-US" baseline="0" dirty="0" smtClean="0"/>
          </a:p>
          <a:p>
            <a:r>
              <a:rPr lang="en-US" baseline="0" dirty="0" smtClean="0"/>
              <a:t>So </a:t>
            </a:r>
            <a:r>
              <a:rPr lang="en-US" b="1" baseline="0" dirty="0" smtClean="0"/>
              <a:t>let’s all just have reasonable expectations of our memories</a:t>
            </a:r>
            <a:r>
              <a:rPr lang="en-US" b="1" u="none" baseline="0" dirty="0" smtClean="0"/>
              <a:t>.  </a:t>
            </a:r>
            <a:r>
              <a:rPr lang="en-US" b="1" u="sng" baseline="0" dirty="0" smtClean="0"/>
              <a:t>If you forget something, try and relax.</a:t>
            </a:r>
            <a:r>
              <a:rPr lang="en-US" b="1" u="none" baseline="0" dirty="0" smtClean="0"/>
              <a:t>  </a:t>
            </a:r>
            <a:r>
              <a:rPr lang="en-US" baseline="0" dirty="0" smtClean="0"/>
              <a:t>That may even help you remember since, as we discuss in greater detail in the Emotional Module, being upset can further arrest your thinking.  </a:t>
            </a:r>
          </a:p>
          <a:p>
            <a:endParaRPr lang="en-US" baseline="0" dirty="0" smtClean="0"/>
          </a:p>
          <a:p>
            <a:r>
              <a:rPr lang="en-US" baseline="0" dirty="0" smtClean="0"/>
              <a:t>Every course in this series teaches you a technique or two for helping you to remember things better, and with a fair amount of effort and practice you can improve your thinking, but </a:t>
            </a:r>
            <a:r>
              <a:rPr lang="en-US" b="1" baseline="0" dirty="0" smtClean="0"/>
              <a:t>there is no magic bullet, no miracle cure, and no special pill to give you perfect thinking. </a:t>
            </a:r>
          </a:p>
          <a:p>
            <a:endParaRPr lang="en-US" baseline="0" dirty="0" smtClean="0"/>
          </a:p>
          <a:p>
            <a:r>
              <a:rPr lang="en-US" b="1" baseline="0" dirty="0" smtClean="0"/>
              <a:t>Nor is it likely that your memory is really as bad as you think.</a:t>
            </a:r>
            <a:r>
              <a:rPr lang="en-US" baseline="0" dirty="0" smtClean="0"/>
              <a:t>  </a:t>
            </a:r>
            <a:r>
              <a:rPr lang="en-US" b="0" u="none" baseline="0" dirty="0" smtClean="0"/>
              <a:t>On that note, however, </a:t>
            </a:r>
            <a:r>
              <a:rPr lang="en-US" b="1" i="1" u="sng" baseline="0" dirty="0" smtClean="0"/>
              <a:t>if you really are concerned about your thinking, we encourage you to talk with your doctor if you have not done so already.</a:t>
            </a:r>
            <a:endParaRPr lang="en-US" b="1" i="1" u="sng"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Knowing if</a:t>
            </a:r>
            <a:r>
              <a:rPr lang="en-US" baseline="0" dirty="0" smtClean="0"/>
              <a:t> we are doing enough for our brains can be a challenge, so in an effort to help you take account of your brain healthy activities, we created the CR (Cognitive Reserve) Contribution Log.  You wouldn’t expect to invest in your financial retirement account without keeping track of your investments would you?  With this log you can get a better idea of how you’re investing in your brain health, and if you choose to increase your investment, you can monitor that too, watching your gains grow over time.  </a:t>
            </a:r>
          </a:p>
          <a:p>
            <a:endParaRPr lang="en-US" baseline="0" dirty="0" smtClean="0"/>
          </a:p>
          <a:p>
            <a:r>
              <a:rPr lang="en-US" b="1" u="sng" baseline="0" dirty="0" smtClean="0"/>
              <a:t>How it works</a:t>
            </a:r>
          </a:p>
          <a:p>
            <a:r>
              <a:rPr lang="en-US" i="1" baseline="0" dirty="0" smtClean="0">
                <a:solidFill>
                  <a:srgbClr val="FF0000"/>
                </a:solidFill>
              </a:rPr>
              <a:t>We also provided you with a Menu of brain healthy activities that converts your activities to CR Contribution units.  The Menu is at the end of your workbook.  It makes your activities easier to quantify, therefore making it easier to see the gains that you are making each week in Maximizing your CR Contributions.  </a:t>
            </a:r>
          </a:p>
          <a:p>
            <a:endParaRPr lang="en-US" i="1" baseline="0" dirty="0" smtClean="0">
              <a:solidFill>
                <a:srgbClr val="FF0000"/>
              </a:solidFill>
            </a:endParaRPr>
          </a:p>
          <a:p>
            <a:r>
              <a:rPr lang="en-US" i="1" baseline="0" dirty="0" smtClean="0">
                <a:solidFill>
                  <a:srgbClr val="FF0000"/>
                </a:solidFill>
              </a:rPr>
              <a:t>The Menu is broken up into three sections, the top section are standard brain healthy activities, the second section has a list of all of the brain healthy activities that are provided at this facility, the third section includes some blank paces for you to add your own, customized brain healthy activities.  The menu also has suggested domains for each activity, but the domain that you feel the activity best fits is entirely up to you.  Some people think that going for a walk is purely for exercise, but others see the connection with nature as a spiritual experience.  This is for you to decide.</a:t>
            </a:r>
          </a:p>
          <a:p>
            <a:endParaRPr lang="en-US" baseline="0" dirty="0" smtClean="0">
              <a:solidFill>
                <a:srgbClr val="FF0000"/>
              </a:solidFill>
            </a:endParaRPr>
          </a:p>
          <a:p>
            <a:r>
              <a:rPr lang="en-US" b="1" u="sng" baseline="0" dirty="0" smtClean="0">
                <a:solidFill>
                  <a:srgbClr val="FF0000"/>
                </a:solidFill>
              </a:rPr>
              <a:t>What to do:</a:t>
            </a:r>
          </a:p>
          <a:p>
            <a:r>
              <a:rPr lang="en-US" b="1" baseline="0" dirty="0" smtClean="0">
                <a:solidFill>
                  <a:srgbClr val="FF0000"/>
                </a:solidFill>
              </a:rPr>
              <a:t>This week we would like for you to get started in logging your brain healthy activities.  This will give you an idea of your baseline, and will help you know where you want to add when it comes time to set goals.</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fld id="{75C4C4D0-8156-4BB6-883A-44FD66B5B012}"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field</a:t>
            </a:r>
            <a:r>
              <a:rPr lang="en-US" baseline="0" dirty="0" smtClean="0"/>
              <a:t> </a:t>
            </a:r>
            <a:r>
              <a:rPr lang="en-US" dirty="0" smtClean="0"/>
              <a:t>of brain health and brain fitness</a:t>
            </a:r>
            <a:r>
              <a:rPr lang="en-US" baseline="0" dirty="0" smtClean="0"/>
              <a:t> has exploded over the past decade with many new programs and applications emerging to help people think and perform better both (pop up first picture) now in their daily lives at work or at home and (Pop up second picture) later in life as people age.  Maintaining independence later in life is a concern for many people, especially older adults, but even for younger people this can be a nagging concern.  Through the course of this program you will learn how investing in your brain health now can pay dividends both (zoom in on first picture) immediately and (zoom in on second picture) as you age.</a:t>
            </a:r>
          </a:p>
          <a:p>
            <a:endParaRPr lang="en-US" baseline="0" dirty="0" smtClean="0"/>
          </a:p>
          <a:p>
            <a:r>
              <a:rPr lang="en-US" baseline="0" dirty="0" smtClean="0"/>
              <a:t>To describe some of the key concepts underlying the field of brain health, we will start by talking about how to protect brain as you age.</a:t>
            </a:r>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b="1" i="0" kern="1200" cap="small" dirty="0" smtClean="0">
                <a:solidFill>
                  <a:schemeClr val="tx1"/>
                </a:solidFill>
                <a:latin typeface="+mn-lt"/>
                <a:ea typeface="+mn-ea"/>
                <a:cs typeface="+mn-cs"/>
              </a:rPr>
              <a:t>5 Minute Explanation</a:t>
            </a:r>
            <a:r>
              <a:rPr lang="en-US" sz="1200" b="1" i="0" kern="1200" cap="small" baseline="0" dirty="0" smtClean="0">
                <a:solidFill>
                  <a:schemeClr val="tx1"/>
                </a:solidFill>
                <a:latin typeface="+mn-lt"/>
                <a:ea typeface="+mn-ea"/>
                <a:cs typeface="+mn-cs"/>
              </a:rPr>
              <a:t> – 10 Minute Practice</a:t>
            </a:r>
            <a:endParaRPr lang="en-US" sz="1200" b="1" i="0" kern="1200" cap="small" dirty="0" smtClean="0">
              <a:solidFill>
                <a:schemeClr val="tx1"/>
              </a:solidFill>
              <a:latin typeface="+mn-lt"/>
              <a:ea typeface="+mn-ea"/>
              <a:cs typeface="+mn-cs"/>
            </a:endParaRPr>
          </a:p>
          <a:p>
            <a:endParaRPr lang="en-US" sz="1200" b="1" i="0" kern="1200" cap="small" dirty="0" smtClean="0">
              <a:solidFill>
                <a:schemeClr val="tx1"/>
              </a:solidFill>
              <a:latin typeface="+mn-lt"/>
              <a:ea typeface="+mn-ea"/>
              <a:cs typeface="+mn-cs"/>
            </a:endParaRPr>
          </a:p>
          <a:p>
            <a:r>
              <a:rPr lang="en-US" sz="1200" b="1" i="0" kern="1200" cap="small" dirty="0" smtClean="0">
                <a:solidFill>
                  <a:schemeClr val="tx1"/>
                </a:solidFill>
                <a:latin typeface="+mn-lt"/>
                <a:ea typeface="+mn-ea"/>
                <a:cs typeface="+mn-cs"/>
              </a:rPr>
              <a:t>Memory Tip #1</a:t>
            </a:r>
          </a:p>
          <a:p>
            <a:r>
              <a:rPr lang="en-US" sz="1200" b="1" i="0" kern="1200" cap="small" dirty="0" smtClean="0">
                <a:solidFill>
                  <a:schemeClr val="tx1"/>
                </a:solidFill>
                <a:latin typeface="+mn-lt"/>
                <a:ea typeface="+mn-ea"/>
                <a:cs typeface="+mn-cs"/>
              </a:rPr>
              <a:t>Improve Memory by Improving Attention</a:t>
            </a:r>
          </a:p>
          <a:p>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In each class, you will learn a new strategy for improving your memory in your everyday life.  Today, though we are going to focus on helping you build a cognitive skill that is not “memory” per se but is essential for having a better memory.  </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Today we are going to help you improve your memory by helping you improve your ATTENTION.  The reason we are starting here is because </a:t>
            </a:r>
            <a:r>
              <a:rPr lang="en-US" sz="1200" b="1" i="0" kern="1200" dirty="0" smtClean="0">
                <a:solidFill>
                  <a:schemeClr val="tx1"/>
                </a:solidFill>
                <a:latin typeface="+mn-lt"/>
                <a:ea typeface="+mn-ea"/>
                <a:cs typeface="+mn-cs"/>
              </a:rPr>
              <a:t>attention is the gateway to memory</a:t>
            </a:r>
            <a:r>
              <a:rPr lang="en-US" sz="1200" i="0" kern="1200" dirty="0" smtClean="0">
                <a:solidFill>
                  <a:schemeClr val="tx1"/>
                </a:solidFill>
                <a:latin typeface="+mn-lt"/>
                <a:ea typeface="+mn-ea"/>
                <a:cs typeface="+mn-cs"/>
              </a:rPr>
              <a:t>.</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You can’t expect to remember things that you don’t see, hear, feel or otherwise experience, right?  How can we expect our brains to hold onto information that doesn’t get in in the first place?</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What are some ways that you can improve your attention? </a:t>
            </a:r>
          </a:p>
          <a:p>
            <a:endParaRPr lang="en-US" sz="120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[Lead a brief, positive and validating discussion on ways to pay better attention – click to reveal suggestions on the slide to fill in any gaps].</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pPr lvl="0"/>
            <a:r>
              <a:rPr lang="en-US" sz="1200" b="1" i="0" u="sng" kern="1200" dirty="0" smtClean="0">
                <a:solidFill>
                  <a:schemeClr val="tx1"/>
                </a:solidFill>
                <a:latin typeface="+mn-lt"/>
                <a:ea typeface="+mn-ea"/>
                <a:cs typeface="+mn-cs"/>
              </a:rPr>
              <a:t>Look up and around </a:t>
            </a:r>
            <a:r>
              <a:rPr lang="en-US" sz="1200" i="0" kern="1200" dirty="0" smtClean="0">
                <a:solidFill>
                  <a:schemeClr val="tx1"/>
                </a:solidFill>
                <a:latin typeface="+mn-lt"/>
                <a:ea typeface="+mn-ea"/>
                <a:cs typeface="+mn-cs"/>
              </a:rPr>
              <a:t>- </a:t>
            </a:r>
            <a:r>
              <a:rPr lang="en-US" sz="1000" i="0" kern="1200" dirty="0" smtClean="0">
                <a:solidFill>
                  <a:schemeClr val="tx1"/>
                </a:solidFill>
                <a:latin typeface="+mn-lt"/>
                <a:ea typeface="+mn-ea"/>
                <a:cs typeface="+mn-cs"/>
              </a:rPr>
              <a:t>Open your eyes - </a:t>
            </a:r>
            <a:r>
              <a:rPr lang="en-US" sz="800" i="0" u="sng" kern="1200" dirty="0" smtClean="0">
                <a:solidFill>
                  <a:schemeClr val="tx1"/>
                </a:solidFill>
                <a:latin typeface="+mn-lt"/>
                <a:ea typeface="+mn-ea"/>
                <a:cs typeface="+mn-cs"/>
              </a:rPr>
              <a:t>Simply being more aware</a:t>
            </a:r>
            <a:r>
              <a:rPr lang="en-US" sz="800" i="0" kern="1200" dirty="0" smtClean="0">
                <a:solidFill>
                  <a:schemeClr val="tx1"/>
                </a:solidFill>
                <a:latin typeface="+mn-lt"/>
                <a:ea typeface="+mn-ea"/>
                <a:cs typeface="+mn-cs"/>
              </a:rPr>
              <a:t> can improve your attention.  </a:t>
            </a:r>
            <a:r>
              <a:rPr lang="en-US" sz="800" b="1" i="0" kern="1200" dirty="0" smtClean="0">
                <a:solidFill>
                  <a:schemeClr val="tx1"/>
                </a:solidFill>
                <a:latin typeface="+mn-lt"/>
                <a:ea typeface="+mn-ea"/>
                <a:cs typeface="+mn-cs"/>
              </a:rPr>
              <a:t>Putting in the effort </a:t>
            </a:r>
            <a:r>
              <a:rPr lang="en-US" sz="800" i="0" kern="1200" dirty="0" smtClean="0">
                <a:solidFill>
                  <a:schemeClr val="tx1"/>
                </a:solidFill>
                <a:latin typeface="+mn-lt"/>
                <a:ea typeface="+mn-ea"/>
                <a:cs typeface="+mn-cs"/>
              </a:rPr>
              <a:t>to look around and making mental notes of where you parked your car or whether or not you locked the door, can do wonders for setting a good foundation for remembering things!</a:t>
            </a:r>
          </a:p>
          <a:p>
            <a:r>
              <a:rPr lang="en-US" sz="800" i="0" u="none" strike="noStrike"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pPr lvl="0"/>
            <a:r>
              <a:rPr lang="en-US" sz="1200" b="1" i="0" u="sng" kern="1200" dirty="0" smtClean="0">
                <a:solidFill>
                  <a:schemeClr val="tx1"/>
                </a:solidFill>
                <a:latin typeface="+mn-lt"/>
                <a:ea typeface="+mn-ea"/>
                <a:cs typeface="+mn-cs"/>
              </a:rPr>
              <a:t>Stay “Present”</a:t>
            </a:r>
            <a:r>
              <a:rPr lang="en-US" sz="950" b="1" i="0" u="none" kern="1200" baseline="0" dirty="0" smtClean="0">
                <a:solidFill>
                  <a:schemeClr val="tx1"/>
                </a:solidFill>
                <a:latin typeface="+mn-lt"/>
                <a:ea typeface="+mn-ea"/>
                <a:cs typeface="+mn-cs"/>
              </a:rPr>
              <a:t> - </a:t>
            </a:r>
            <a:r>
              <a:rPr lang="en-US" sz="1200" b="1" i="0" kern="1200" dirty="0" smtClean="0">
                <a:solidFill>
                  <a:schemeClr val="tx1"/>
                </a:solidFill>
                <a:latin typeface="+mn-lt"/>
                <a:ea typeface="+mn-ea"/>
                <a:cs typeface="+mn-cs"/>
              </a:rPr>
              <a:t>Dial down the internal chatter or the mental to-do list</a:t>
            </a:r>
            <a:r>
              <a:rPr lang="en-US" sz="950" i="0" kern="1200" dirty="0" smtClean="0">
                <a:solidFill>
                  <a:schemeClr val="tx1"/>
                </a:solidFill>
                <a:latin typeface="+mn-lt"/>
                <a:ea typeface="+mn-ea"/>
                <a:cs typeface="+mn-cs"/>
              </a:rPr>
              <a:t>.</a:t>
            </a:r>
            <a:r>
              <a:rPr lang="en-US" sz="95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In conversations, remind yourself that you will be able to come up with something to say after the person is finished talking in order to stop the mental rehearsal of your next point.  This way you can really pay attention to what the other person is saying</a:t>
            </a:r>
            <a:endParaRPr lang="en-US" sz="950" i="0" kern="1200" dirty="0" smtClean="0">
              <a:solidFill>
                <a:schemeClr val="tx1"/>
              </a:solidFill>
              <a:latin typeface="+mn-lt"/>
              <a:ea typeface="+mn-ea"/>
              <a:cs typeface="+mn-cs"/>
            </a:endParaRPr>
          </a:p>
          <a:p>
            <a:pPr lvl="0"/>
            <a:endParaRPr lang="en-US" sz="1200" i="0" kern="1200" dirty="0" smtClean="0">
              <a:solidFill>
                <a:schemeClr val="tx1"/>
              </a:solidFill>
              <a:latin typeface="+mn-lt"/>
              <a:ea typeface="+mn-ea"/>
              <a:cs typeface="+mn-cs"/>
            </a:endParaRPr>
          </a:p>
          <a:p>
            <a:pPr lvl="0"/>
            <a:r>
              <a:rPr lang="en-US" sz="1200" b="1" i="0" u="sng" kern="1200" dirty="0" smtClean="0">
                <a:solidFill>
                  <a:schemeClr val="tx1"/>
                </a:solidFill>
                <a:latin typeface="+mn-lt"/>
                <a:ea typeface="+mn-ea"/>
                <a:cs typeface="+mn-cs"/>
              </a:rPr>
              <a:t>Get your hearing or vision checked and corrected if needed</a:t>
            </a:r>
            <a:r>
              <a:rPr lang="en-US" sz="1200" b="0" i="0" u="none" kern="1200" dirty="0" smtClean="0">
                <a:solidFill>
                  <a:schemeClr val="tx1"/>
                </a:solidFill>
                <a:latin typeface="+mn-lt"/>
                <a:ea typeface="+mn-ea"/>
                <a:cs typeface="+mn-cs"/>
              </a:rPr>
              <a:t> – Don’t let vanity get in the way of your brain</a:t>
            </a:r>
            <a:r>
              <a:rPr lang="en-US" sz="1200" b="0" i="0" u="none" kern="1200" baseline="0" dirty="0" smtClean="0">
                <a:solidFill>
                  <a:schemeClr val="tx1"/>
                </a:solidFill>
                <a:latin typeface="+mn-lt"/>
                <a:ea typeface="+mn-ea"/>
                <a:cs typeface="+mn-cs"/>
              </a:rPr>
              <a:t> health.  Vision and hearing loss not only keep you from taking in current information, but over time it seems that they can weaken you whole brain.  As we just learned today, cells that fire together, wire together, so if your brain is not getting good quality stimulation from your ears or your eyes, all of the brain circuits that process that information (including your memory circuits) have less stimulation, and therefore seem to also weaken over time.</a:t>
            </a:r>
            <a:endParaRPr lang="en-US" sz="950" b="1" i="0" u="sng" kern="1200" dirty="0" smtClean="0">
              <a:solidFill>
                <a:schemeClr val="tx1"/>
              </a:solidFill>
              <a:latin typeface="+mn-lt"/>
              <a:ea typeface="+mn-ea"/>
              <a:cs typeface="+mn-cs"/>
            </a:endParaRP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i="0" kern="1200" dirty="0" smtClean="0">
                <a:solidFill>
                  <a:schemeClr val="tx1"/>
                </a:solidFill>
                <a:latin typeface="+mn-lt"/>
                <a:ea typeface="+mn-ea"/>
                <a:cs typeface="+mn-cs"/>
              </a:rPr>
              <a:t>You may be saying to yourself, “I’m just not good at paying attention.”  “I have ADD” or “I’ve always been bad at paying attention.”  Well keep in mind that the brain is plastic and very much capable of change.  In fact, new research is showing that through brain exercises and through the tips that you will learn in this class, even people with attention problems caused by brain injury and people with Attention Deficit / Hyperactivity Disorder (ADD/ADHD) can improve their attention.</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Here are some of the strategies that are used to help</a:t>
            </a:r>
            <a:r>
              <a:rPr lang="en-US" sz="1200" b="1" i="0" kern="1200" baseline="0" dirty="0" smtClean="0">
                <a:solidFill>
                  <a:schemeClr val="tx1"/>
                </a:solidFill>
                <a:latin typeface="+mn-lt"/>
                <a:ea typeface="+mn-ea"/>
                <a:cs typeface="+mn-cs"/>
              </a:rPr>
              <a:t> people with attention deficits </a:t>
            </a:r>
            <a:r>
              <a:rPr lang="en-US" sz="1200" b="1" i="0" kern="1200" dirty="0" smtClean="0">
                <a:solidFill>
                  <a:schemeClr val="tx1"/>
                </a:solidFill>
                <a:latin typeface="+mn-lt"/>
                <a:ea typeface="+mn-ea"/>
                <a:cs typeface="+mn-cs"/>
              </a:rPr>
              <a:t>improving their attention – we list them here because</a:t>
            </a:r>
            <a:r>
              <a:rPr lang="en-US" sz="1200" b="1" i="0" kern="1200" baseline="0" dirty="0" smtClean="0">
                <a:solidFill>
                  <a:schemeClr val="tx1"/>
                </a:solidFill>
                <a:latin typeface="+mn-lt"/>
                <a:ea typeface="+mn-ea"/>
                <a:cs typeface="+mn-cs"/>
              </a:rPr>
              <a:t> they are also important for many of us</a:t>
            </a:r>
            <a:r>
              <a:rPr lang="en-US" sz="1200" b="1" i="0" kern="1200" dirty="0" smtClean="0">
                <a:solidFill>
                  <a:schemeClr val="tx1"/>
                </a:solidFill>
                <a:latin typeface="+mn-lt"/>
                <a:ea typeface="+mn-ea"/>
                <a:cs typeface="+mn-cs"/>
              </a:rPr>
              <a:t>:</a:t>
            </a:r>
            <a:endParaRPr lang="en-US" sz="950" b="1"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 </a:t>
            </a:r>
            <a:endParaRPr lang="en-US" sz="950" b="1" i="0" kern="1200" dirty="0" smtClean="0">
              <a:solidFill>
                <a:schemeClr val="tx1"/>
              </a:solidFill>
              <a:latin typeface="+mn-lt"/>
              <a:ea typeface="+mn-ea"/>
              <a:cs typeface="+mn-cs"/>
            </a:endParaRPr>
          </a:p>
          <a:p>
            <a:pPr lvl="0"/>
            <a:r>
              <a:rPr lang="en-US" sz="1200" i="0" u="sng" kern="1200" dirty="0" smtClean="0">
                <a:solidFill>
                  <a:schemeClr val="tx1"/>
                </a:solidFill>
                <a:latin typeface="+mn-lt"/>
                <a:ea typeface="+mn-ea"/>
                <a:cs typeface="+mn-cs"/>
              </a:rPr>
              <a:t>Manage your environment</a:t>
            </a:r>
            <a:r>
              <a:rPr lang="en-US" sz="1200" i="0" kern="1200" dirty="0" smtClean="0">
                <a:solidFill>
                  <a:schemeClr val="tx1"/>
                </a:solidFill>
                <a:latin typeface="+mn-lt"/>
                <a:ea typeface="+mn-ea"/>
                <a:cs typeface="+mn-cs"/>
              </a:rPr>
              <a:t> – </a:t>
            </a:r>
            <a:r>
              <a:rPr lang="en-US" sz="1200" b="1" i="0" kern="1200" dirty="0" smtClean="0">
                <a:solidFill>
                  <a:schemeClr val="tx1"/>
                </a:solidFill>
                <a:latin typeface="+mn-lt"/>
                <a:ea typeface="+mn-ea"/>
                <a:cs typeface="+mn-cs"/>
              </a:rPr>
              <a:t>Distractions and interruptions </a:t>
            </a:r>
            <a:r>
              <a:rPr lang="en-US" sz="1200" i="0" kern="1200" dirty="0" smtClean="0">
                <a:solidFill>
                  <a:schemeClr val="tx1"/>
                </a:solidFill>
                <a:latin typeface="+mn-lt"/>
                <a:ea typeface="+mn-ea"/>
                <a:cs typeface="+mn-cs"/>
              </a:rPr>
              <a:t>some of the biggest threats to attention.  In today’s world we are surrounded by so many sources of stimulation including the TV, computer, cell phone, radio, etc. Taking steps to manage these distractions and interruptions can be very helpful in improving attention and thereby improving memory.</a:t>
            </a:r>
            <a:endParaRPr lang="en-US" sz="950" i="0" kern="1200" dirty="0" smtClean="0">
              <a:solidFill>
                <a:schemeClr val="tx1"/>
              </a:solidFill>
              <a:latin typeface="+mn-lt"/>
              <a:ea typeface="+mn-ea"/>
              <a:cs typeface="+mn-cs"/>
            </a:endParaRPr>
          </a:p>
          <a:p>
            <a:r>
              <a:rPr lang="en-US" sz="1200" i="0" u="none" strike="noStrike"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pPr lvl="0"/>
            <a:r>
              <a:rPr lang="en-US" sz="1200" i="0" u="sng" kern="1200" dirty="0" smtClean="0">
                <a:solidFill>
                  <a:schemeClr val="tx1"/>
                </a:solidFill>
                <a:latin typeface="+mn-lt"/>
                <a:ea typeface="+mn-ea"/>
                <a:cs typeface="+mn-cs"/>
              </a:rPr>
              <a:t>Do one thing at a time</a:t>
            </a:r>
            <a:r>
              <a:rPr lang="en-US" sz="1200" i="0" kern="1200" dirty="0" smtClean="0">
                <a:solidFill>
                  <a:schemeClr val="tx1"/>
                </a:solidFill>
                <a:latin typeface="+mn-lt"/>
                <a:ea typeface="+mn-ea"/>
                <a:cs typeface="+mn-cs"/>
              </a:rPr>
              <a:t> – </a:t>
            </a:r>
            <a:endParaRPr lang="en-US" sz="950" i="0" kern="1200" dirty="0" smtClean="0">
              <a:solidFill>
                <a:schemeClr val="tx1"/>
              </a:solidFill>
              <a:latin typeface="+mn-lt"/>
              <a:ea typeface="+mn-ea"/>
              <a:cs typeface="+mn-cs"/>
            </a:endParaRPr>
          </a:p>
          <a:p>
            <a:pPr lvl="1"/>
            <a:r>
              <a:rPr lang="en-US" sz="1200" b="1" i="0" kern="1200" dirty="0" smtClean="0">
                <a:solidFill>
                  <a:schemeClr val="tx1"/>
                </a:solidFill>
                <a:latin typeface="+mn-lt"/>
                <a:ea typeface="+mn-ea"/>
                <a:cs typeface="+mn-cs"/>
              </a:rPr>
              <a:t>Multi-tasking is a myth!</a:t>
            </a:r>
            <a:r>
              <a:rPr lang="en-US" sz="1200" i="0" kern="1200" dirty="0" smtClean="0">
                <a:solidFill>
                  <a:schemeClr val="tx1"/>
                </a:solidFill>
                <a:latin typeface="+mn-lt"/>
                <a:ea typeface="+mn-ea"/>
                <a:cs typeface="+mn-cs"/>
              </a:rPr>
              <a:t>  Our brains really don’t seem to process more than one thing at a time.  What may feel like multi-tasking, for example checking your email while having a conversation, really seems to just involve your brain switching rapidly back and forth between the two tasks.  Studies even in young people suggest that this type of processing reduces performance by almost a full IQ category (10-15 points, say from average to low average), which for some people is about the same as being high on marijuana.  This inability to multitask the way we think we can is also starting to influence public policy in terms of limiting cell phone use while driving.  Texting has received a lot of focus, but talking may be just a bad.</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pPr lvl="1"/>
            <a:r>
              <a:rPr lang="en-US" sz="1200" i="0" kern="1200" dirty="0" smtClean="0">
                <a:solidFill>
                  <a:schemeClr val="tx1"/>
                </a:solidFill>
                <a:latin typeface="+mn-lt"/>
                <a:ea typeface="+mn-ea"/>
                <a:cs typeface="+mn-cs"/>
              </a:rPr>
              <a:t>In addition to not being very efficient, </a:t>
            </a:r>
            <a:r>
              <a:rPr lang="en-US" sz="1200" b="1" i="0" kern="1200" dirty="0" smtClean="0">
                <a:solidFill>
                  <a:schemeClr val="tx1"/>
                </a:solidFill>
                <a:latin typeface="+mn-lt"/>
                <a:ea typeface="+mn-ea"/>
                <a:cs typeface="+mn-cs"/>
              </a:rPr>
              <a:t>multi-tasking is now viewed by some brain researchers as being toxic for your brain</a:t>
            </a:r>
            <a:r>
              <a:rPr lang="en-US" sz="1200" i="0" kern="1200" dirty="0" smtClean="0">
                <a:solidFill>
                  <a:schemeClr val="tx1"/>
                </a:solidFill>
                <a:latin typeface="+mn-lt"/>
                <a:ea typeface="+mn-ea"/>
                <a:cs typeface="+mn-cs"/>
              </a:rPr>
              <a:t>.  All of the rapid attention switching can be fatiguing and even stressful, which can lead to an increase in the release of stress hormones.  As you will learn in the Emotional Module, chronic exposure to stress hormones is toxic to brain cells, so doing one thing at a time may also help you preserve your cognitive reserve in addition to enhancing your attention and memory.</a:t>
            </a:r>
            <a:endParaRPr lang="en-US" sz="950" i="0" kern="1200" dirty="0" smtClean="0">
              <a:solidFill>
                <a:schemeClr val="tx1"/>
              </a:solidFill>
              <a:latin typeface="+mn-lt"/>
              <a:ea typeface="+mn-ea"/>
              <a:cs typeface="+mn-cs"/>
            </a:endParaRPr>
          </a:p>
          <a:p>
            <a:r>
              <a:rPr lang="en-US" sz="1200" i="0" u="none" strike="noStrike"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pPr lvl="0"/>
            <a:r>
              <a:rPr lang="en-US" sz="1200" i="0" u="sng" kern="1200" dirty="0" smtClean="0">
                <a:solidFill>
                  <a:schemeClr val="tx1"/>
                </a:solidFill>
                <a:latin typeface="+mn-lt"/>
                <a:ea typeface="+mn-ea"/>
                <a:cs typeface="+mn-cs"/>
              </a:rPr>
              <a:t>Bribe yourself</a:t>
            </a:r>
            <a:r>
              <a:rPr lang="en-US" sz="1200" i="0" kern="1200" dirty="0" smtClean="0">
                <a:solidFill>
                  <a:schemeClr val="tx1"/>
                </a:solidFill>
                <a:latin typeface="+mn-lt"/>
                <a:ea typeface="+mn-ea"/>
                <a:cs typeface="+mn-cs"/>
              </a:rPr>
              <a:t> – </a:t>
            </a:r>
            <a:endParaRPr lang="en-US" sz="950" i="0" kern="1200" dirty="0" smtClean="0">
              <a:solidFill>
                <a:schemeClr val="tx1"/>
              </a:solidFill>
              <a:latin typeface="+mn-lt"/>
              <a:ea typeface="+mn-ea"/>
              <a:cs typeface="+mn-cs"/>
            </a:endParaRPr>
          </a:p>
          <a:p>
            <a:pPr lvl="1"/>
            <a:r>
              <a:rPr lang="en-US" sz="1200" i="0" kern="1200" dirty="0" smtClean="0">
                <a:solidFill>
                  <a:schemeClr val="tx1"/>
                </a:solidFill>
                <a:latin typeface="+mn-lt"/>
                <a:ea typeface="+mn-ea"/>
                <a:cs typeface="+mn-cs"/>
              </a:rPr>
              <a:t>Often we have trouble paying attention simply because we are not motivated to do so.  Sometimes we don’t admit this and just get mad at ourselves for not being able to pay attention.  But surely you can think of examples where you had trouble concentrating simply because there was something else you would much rather be doing.  So increase your motivation to pay attention by creating some sort of reward (or bribe).  </a:t>
            </a:r>
          </a:p>
          <a:p>
            <a:r>
              <a:rPr lang="en-US" sz="1200" i="0" u="none" strike="noStrike"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pPr lvl="1"/>
            <a:r>
              <a:rPr lang="en-US" sz="1200" i="0" kern="1200" dirty="0" smtClean="0">
                <a:solidFill>
                  <a:schemeClr val="tx1"/>
                </a:solidFill>
                <a:latin typeface="+mn-lt"/>
                <a:ea typeface="+mn-ea"/>
                <a:cs typeface="+mn-cs"/>
              </a:rPr>
              <a:t>Psychological researchers are discovering that attention can be improved through both external and internal motivators, and you can exact some control over these motivators by “</a:t>
            </a:r>
            <a:r>
              <a:rPr lang="en-US" sz="1200" b="1" i="0" kern="1200" dirty="0" smtClean="0">
                <a:solidFill>
                  <a:schemeClr val="tx1"/>
                </a:solidFill>
                <a:latin typeface="+mn-lt"/>
                <a:ea typeface="+mn-ea"/>
                <a:cs typeface="+mn-cs"/>
              </a:rPr>
              <a:t>bribing yourself to pay attention</a:t>
            </a:r>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pPr lvl="1"/>
            <a:r>
              <a:rPr lang="en-US" sz="1200" i="0" kern="1200" dirty="0" smtClean="0">
                <a:solidFill>
                  <a:schemeClr val="tx1"/>
                </a:solidFill>
                <a:latin typeface="+mn-lt"/>
                <a:ea typeface="+mn-ea"/>
                <a:cs typeface="+mn-cs"/>
              </a:rPr>
              <a:t>An old psychological principle called the “</a:t>
            </a:r>
            <a:r>
              <a:rPr lang="en-US" sz="1200" i="0" kern="1200" dirty="0" err="1" smtClean="0">
                <a:solidFill>
                  <a:schemeClr val="tx1"/>
                </a:solidFill>
                <a:latin typeface="+mn-lt"/>
                <a:ea typeface="+mn-ea"/>
                <a:cs typeface="+mn-cs"/>
              </a:rPr>
              <a:t>Premack</a:t>
            </a:r>
            <a:r>
              <a:rPr lang="en-US" sz="1200" i="0" kern="1200" dirty="0" smtClean="0">
                <a:solidFill>
                  <a:schemeClr val="tx1"/>
                </a:solidFill>
                <a:latin typeface="+mn-lt"/>
                <a:ea typeface="+mn-ea"/>
                <a:cs typeface="+mn-cs"/>
              </a:rPr>
              <a:t> Principle” is something you can use to increase your motivation in a lot of areas and in this case your attention.  Simply put, the </a:t>
            </a:r>
            <a:r>
              <a:rPr lang="en-US" sz="1200" i="0" kern="1200" dirty="0" err="1" smtClean="0">
                <a:solidFill>
                  <a:schemeClr val="tx1"/>
                </a:solidFill>
                <a:latin typeface="+mn-lt"/>
                <a:ea typeface="+mn-ea"/>
                <a:cs typeface="+mn-cs"/>
              </a:rPr>
              <a:t>Premak</a:t>
            </a:r>
            <a:r>
              <a:rPr lang="en-US" sz="1200" i="0" kern="1200" dirty="0" smtClean="0">
                <a:solidFill>
                  <a:schemeClr val="tx1"/>
                </a:solidFill>
                <a:latin typeface="+mn-lt"/>
                <a:ea typeface="+mn-ea"/>
                <a:cs typeface="+mn-cs"/>
              </a:rPr>
              <a:t> Principle involves setting a rule that you have to earn something that is highly rewarding by doing something that in itself is not highly rewarding.  </a:t>
            </a:r>
            <a:r>
              <a:rPr lang="en-US" sz="1200" b="1" i="0" kern="1200" dirty="0" smtClean="0">
                <a:solidFill>
                  <a:schemeClr val="tx1"/>
                </a:solidFill>
                <a:latin typeface="+mn-lt"/>
                <a:ea typeface="+mn-ea"/>
                <a:cs typeface="+mn-cs"/>
              </a:rPr>
              <a:t>Say for instance one of your goals to increase your brain fitness is to read the newspaper every morning, but you have a really hard time motivating yourself to sit down and pay attention to it.  On the other hand, you really like taking a shower in the morning &amp; rarely miss that.  </a:t>
            </a:r>
            <a:r>
              <a:rPr lang="en-US" sz="1200" i="0" u="sng" kern="1200" dirty="0" smtClean="0">
                <a:solidFill>
                  <a:schemeClr val="tx1"/>
                </a:solidFill>
                <a:latin typeface="+mn-lt"/>
                <a:ea typeface="+mn-ea"/>
                <a:cs typeface="+mn-cs"/>
              </a:rPr>
              <a:t>You can use the </a:t>
            </a:r>
            <a:r>
              <a:rPr lang="en-US" sz="1200" i="0" u="sng" kern="1200" dirty="0" err="1" smtClean="0">
                <a:solidFill>
                  <a:schemeClr val="tx1"/>
                </a:solidFill>
                <a:latin typeface="+mn-lt"/>
                <a:ea typeface="+mn-ea"/>
                <a:cs typeface="+mn-cs"/>
              </a:rPr>
              <a:t>Premack</a:t>
            </a:r>
            <a:r>
              <a:rPr lang="en-US" sz="1200" i="0" u="sng" kern="1200" dirty="0" smtClean="0">
                <a:solidFill>
                  <a:schemeClr val="tx1"/>
                </a:solidFill>
                <a:latin typeface="+mn-lt"/>
                <a:ea typeface="+mn-ea"/>
                <a:cs typeface="+mn-cs"/>
              </a:rPr>
              <a:t> Principle to set the condition that you have to “earn” your shower by really attending to the newspaper for 15 minutes.</a:t>
            </a:r>
            <a:endParaRPr lang="en-US" sz="950" i="0" u="sng" kern="1200" dirty="0" smtClean="0">
              <a:solidFill>
                <a:schemeClr val="tx1"/>
              </a:solidFill>
              <a:latin typeface="+mn-lt"/>
              <a:ea typeface="+mn-ea"/>
              <a:cs typeface="+mn-cs"/>
            </a:endParaRPr>
          </a:p>
          <a:p>
            <a:r>
              <a:rPr lang="en-US" sz="1200" i="0" u="none" strike="noStrike"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pPr lvl="0"/>
            <a:r>
              <a:rPr lang="en-US" sz="1200" i="0" u="sng" kern="1200" dirty="0" smtClean="0">
                <a:solidFill>
                  <a:schemeClr val="tx1"/>
                </a:solidFill>
                <a:latin typeface="+mn-lt"/>
                <a:ea typeface="+mn-ea"/>
                <a:cs typeface="+mn-cs"/>
              </a:rPr>
              <a:t>Get Plenty of Rest</a:t>
            </a:r>
            <a:r>
              <a:rPr lang="en-US" sz="1200" i="0" kern="1200" dirty="0" smtClean="0">
                <a:solidFill>
                  <a:schemeClr val="tx1"/>
                </a:solidFill>
                <a:latin typeface="+mn-lt"/>
                <a:ea typeface="+mn-ea"/>
                <a:cs typeface="+mn-cs"/>
              </a:rPr>
              <a:t> - Feeling tired, either by not sleeping well or from mental fatigue, can limit our attention. </a:t>
            </a:r>
            <a:r>
              <a:rPr lang="en-US" sz="1200" b="1" i="0" kern="1200" dirty="0" smtClean="0">
                <a:solidFill>
                  <a:schemeClr val="tx1"/>
                </a:solidFill>
                <a:latin typeface="+mn-lt"/>
                <a:ea typeface="+mn-ea"/>
                <a:cs typeface="+mn-cs"/>
              </a:rPr>
              <a:t>People</a:t>
            </a:r>
            <a:r>
              <a:rPr lang="en-US" sz="1200" b="1" i="0" kern="1200" baseline="0" dirty="0" smtClean="0">
                <a:solidFill>
                  <a:schemeClr val="tx1"/>
                </a:solidFill>
                <a:latin typeface="+mn-lt"/>
                <a:ea typeface="+mn-ea"/>
                <a:cs typeface="+mn-cs"/>
              </a:rPr>
              <a:t> who do not get enough</a:t>
            </a:r>
            <a:r>
              <a:rPr lang="en-US" sz="1200" b="1" i="0" kern="1200" dirty="0" smtClean="0">
                <a:solidFill>
                  <a:schemeClr val="tx1"/>
                </a:solidFill>
                <a:latin typeface="+mn-lt"/>
                <a:ea typeface="+mn-ea"/>
                <a:cs typeface="+mn-cs"/>
              </a:rPr>
              <a:t>,</a:t>
            </a:r>
            <a:r>
              <a:rPr lang="en-US" sz="1200" b="1" i="0" kern="1200" baseline="0" dirty="0" smtClean="0">
                <a:solidFill>
                  <a:schemeClr val="tx1"/>
                </a:solidFill>
                <a:latin typeface="+mn-lt"/>
                <a:ea typeface="+mn-ea"/>
                <a:cs typeface="+mn-cs"/>
              </a:rPr>
              <a:t> good quality </a:t>
            </a:r>
            <a:r>
              <a:rPr lang="en-US" sz="1200" b="1" i="0" kern="1200" dirty="0" smtClean="0">
                <a:solidFill>
                  <a:schemeClr val="tx1"/>
                </a:solidFill>
                <a:latin typeface="+mn-lt"/>
                <a:ea typeface="+mn-ea"/>
                <a:cs typeface="+mn-cs"/>
              </a:rPr>
              <a:t>sleep perform</a:t>
            </a:r>
            <a:r>
              <a:rPr lang="en-US" sz="1200" b="1" i="0" kern="1200" baseline="0" dirty="0" smtClean="0">
                <a:solidFill>
                  <a:schemeClr val="tx1"/>
                </a:solidFill>
                <a:latin typeface="+mn-lt"/>
                <a:ea typeface="+mn-ea"/>
                <a:cs typeface="+mn-cs"/>
              </a:rPr>
              <a:t> considerably worse on tests of attention</a:t>
            </a:r>
            <a:r>
              <a:rPr lang="en-US" sz="1200" i="0" kern="1200" baseline="0" dirty="0" smtClean="0">
                <a:solidFill>
                  <a:schemeClr val="tx1"/>
                </a:solidFill>
                <a:latin typeface="+mn-lt"/>
                <a:ea typeface="+mn-ea"/>
                <a:cs typeface="+mn-cs"/>
              </a:rPr>
              <a:t>, which can have a big impact on important tasks such as driving.  </a:t>
            </a:r>
            <a:r>
              <a:rPr lang="en-US" sz="1200" b="1" i="0" kern="1200" baseline="0" dirty="0" smtClean="0">
                <a:solidFill>
                  <a:schemeClr val="tx1"/>
                </a:solidFill>
                <a:latin typeface="+mn-lt"/>
                <a:ea typeface="+mn-ea"/>
                <a:cs typeface="+mn-cs"/>
              </a:rPr>
              <a:t>Too little sleep has also been </a:t>
            </a:r>
            <a:r>
              <a:rPr lang="en-US" sz="1200" b="1" i="0" kern="1200" dirty="0" smtClean="0">
                <a:solidFill>
                  <a:schemeClr val="tx1"/>
                </a:solidFill>
                <a:latin typeface="+mn-lt"/>
                <a:ea typeface="+mn-ea"/>
                <a:cs typeface="+mn-cs"/>
              </a:rPr>
              <a:t>linked with a higher risk for stroke and</a:t>
            </a:r>
            <a:r>
              <a:rPr lang="en-US" sz="1200" b="1" i="0" kern="1200" baseline="0" dirty="0" smtClean="0">
                <a:solidFill>
                  <a:schemeClr val="tx1"/>
                </a:solidFill>
                <a:latin typeface="+mn-lt"/>
                <a:ea typeface="+mn-ea"/>
                <a:cs typeface="+mn-cs"/>
              </a:rPr>
              <a:t> a lower life expectancy</a:t>
            </a:r>
            <a:r>
              <a:rPr lang="en-US" sz="1200" i="0" kern="1200" baseline="0" dirty="0" smtClean="0">
                <a:solidFill>
                  <a:schemeClr val="tx1"/>
                </a:solidFill>
                <a:latin typeface="+mn-lt"/>
                <a:ea typeface="+mn-ea"/>
                <a:cs typeface="+mn-cs"/>
              </a:rPr>
              <a:t>.  Even if you sleep enough hours, if you snore or have to wake frequently to go to the restroom or nap during the day, </a:t>
            </a:r>
            <a:r>
              <a:rPr lang="en-US" sz="1200" b="1" i="0" kern="1200" baseline="0" dirty="0" smtClean="0">
                <a:solidFill>
                  <a:schemeClr val="tx1"/>
                </a:solidFill>
                <a:latin typeface="+mn-lt"/>
                <a:ea typeface="+mn-ea"/>
                <a:cs typeface="+mn-cs"/>
              </a:rPr>
              <a:t>the quality of your sleep may be limiting your attention or affecting your health</a:t>
            </a:r>
            <a:r>
              <a:rPr lang="en-US" sz="1200" i="0" kern="1200" baseline="0" dirty="0" smtClean="0">
                <a:solidFill>
                  <a:schemeClr val="tx1"/>
                </a:solidFill>
                <a:latin typeface="+mn-lt"/>
                <a:ea typeface="+mn-ea"/>
                <a:cs typeface="+mn-cs"/>
              </a:rPr>
              <a:t>.  Seeing a  sleep specialist could pay large dividends for your brain health.</a:t>
            </a:r>
          </a:p>
          <a:p>
            <a:pPr lvl="0"/>
            <a:endParaRPr lang="en-US" sz="1200" i="0" kern="1200" baseline="0" dirty="0" smtClean="0">
              <a:solidFill>
                <a:schemeClr val="tx1"/>
              </a:solidFill>
              <a:latin typeface="+mn-lt"/>
              <a:ea typeface="+mn-ea"/>
              <a:cs typeface="+mn-cs"/>
            </a:endParaRPr>
          </a:p>
          <a:p>
            <a:pPr lvl="0"/>
            <a:r>
              <a:rPr lang="en-US" sz="1200" i="0" kern="1200" dirty="0" smtClean="0">
                <a:solidFill>
                  <a:schemeClr val="tx1"/>
                </a:solidFill>
                <a:latin typeface="+mn-lt"/>
                <a:ea typeface="+mn-ea"/>
                <a:cs typeface="+mn-cs"/>
              </a:rPr>
              <a:t>Resting your brain doesn’t just involve sleep.  Our brains get tired from too much attention, so just like our muscles, they need time to recover.</a:t>
            </a:r>
            <a:r>
              <a:rPr lang="en-US" sz="1200" i="0" kern="1200" baseline="0" dirty="0" smtClean="0">
                <a:solidFill>
                  <a:schemeClr val="tx1"/>
                </a:solidFill>
                <a:latin typeface="+mn-lt"/>
                <a:ea typeface="+mn-ea"/>
                <a:cs typeface="+mn-cs"/>
              </a:rPr>
              <a:t>  This means that </a:t>
            </a:r>
            <a:r>
              <a:rPr lang="en-US" sz="1200" b="1" i="0" kern="1200" baseline="0" dirty="0" smtClean="0">
                <a:solidFill>
                  <a:schemeClr val="tx1"/>
                </a:solidFill>
                <a:latin typeface="+mn-lt"/>
                <a:ea typeface="+mn-ea"/>
                <a:cs typeface="+mn-cs"/>
              </a:rPr>
              <a:t>learning to “turn your brain off” or taking little “attention breaks” can also help your attention</a:t>
            </a:r>
            <a:r>
              <a:rPr lang="en-US" sz="1200" i="0" kern="1200" baseline="0" dirty="0" smtClean="0">
                <a:solidFill>
                  <a:schemeClr val="tx1"/>
                </a:solidFill>
                <a:latin typeface="+mn-lt"/>
                <a:ea typeface="+mn-ea"/>
                <a:cs typeface="+mn-cs"/>
              </a:rPr>
              <a:t>.  </a:t>
            </a:r>
            <a:r>
              <a:rPr lang="en-US" sz="1200" i="0" kern="1200" dirty="0" smtClean="0">
                <a:solidFill>
                  <a:schemeClr val="tx1"/>
                </a:solidFill>
                <a:latin typeface="+mn-lt"/>
                <a:ea typeface="+mn-ea"/>
                <a:cs typeface="+mn-cs"/>
              </a:rPr>
              <a:t>Many of the techniques that you will learn over the next few weeks will teach you strategies for resting your brain even when you are awake, which may to be just as important as getting enough sleep.</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pPr lvl="0"/>
            <a:r>
              <a:rPr lang="en-US" sz="1200" i="0" kern="1200" dirty="0" smtClean="0">
                <a:solidFill>
                  <a:schemeClr val="tx1"/>
                </a:solidFill>
                <a:latin typeface="+mn-lt"/>
                <a:ea typeface="+mn-ea"/>
                <a:cs typeface="+mn-cs"/>
              </a:rPr>
              <a:t>Finally, it is also important to remember that </a:t>
            </a:r>
            <a:r>
              <a:rPr lang="en-US" sz="1200" i="0" u="sng" kern="1200" dirty="0" smtClean="0">
                <a:solidFill>
                  <a:schemeClr val="tx1"/>
                </a:solidFill>
                <a:latin typeface="+mn-lt"/>
                <a:ea typeface="+mn-ea"/>
                <a:cs typeface="+mn-cs"/>
              </a:rPr>
              <a:t>emotions can interrupt our attention</a:t>
            </a:r>
            <a:r>
              <a:rPr lang="en-US" sz="1200" i="0" kern="1200" dirty="0" smtClean="0">
                <a:solidFill>
                  <a:schemeClr val="tx1"/>
                </a:solidFill>
                <a:latin typeface="+mn-lt"/>
                <a:ea typeface="+mn-ea"/>
                <a:cs typeface="+mn-cs"/>
              </a:rPr>
              <a:t>!  Feeling anxious or being distracted by self-criticism or worried thoughts is often one of the biggest robbers of our attention.  </a:t>
            </a:r>
            <a:r>
              <a:rPr lang="en-US" sz="1200" b="1" i="0" kern="1200" dirty="0" smtClean="0">
                <a:solidFill>
                  <a:schemeClr val="tx1"/>
                </a:solidFill>
                <a:latin typeface="+mn-lt"/>
                <a:ea typeface="+mn-ea"/>
                <a:cs typeface="+mn-cs"/>
              </a:rPr>
              <a:t>So learning to relax is also very important for improving attention</a:t>
            </a:r>
            <a:r>
              <a:rPr lang="en-US" sz="1200" i="0" kern="1200" dirty="0" smtClean="0">
                <a:solidFill>
                  <a:schemeClr val="tx1"/>
                </a:solidFill>
                <a:latin typeface="+mn-lt"/>
                <a:ea typeface="+mn-ea"/>
                <a:cs typeface="+mn-cs"/>
              </a:rPr>
              <a:t>.  You will learn more about caring for your emotions and dealing with stress in the coming weeks.</a:t>
            </a:r>
            <a:endParaRPr lang="en-US" sz="950" i="0" kern="1200" dirty="0" smtClean="0">
              <a:solidFill>
                <a:schemeClr val="tx1"/>
              </a:solidFill>
              <a:latin typeface="+mn-lt"/>
              <a:ea typeface="+mn-ea"/>
              <a:cs typeface="+mn-cs"/>
            </a:endParaRPr>
          </a:p>
          <a:p>
            <a:r>
              <a:rPr lang="en-US" sz="1200" i="0" kern="1200" dirty="0" smtClean="0">
                <a:solidFill>
                  <a:schemeClr val="tx1"/>
                </a:solidFill>
                <a:latin typeface="+mn-lt"/>
                <a:ea typeface="+mn-ea"/>
                <a:cs typeface="+mn-cs"/>
              </a:rPr>
              <a:t> </a:t>
            </a:r>
            <a:endParaRPr lang="en-US" sz="95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lvl="0">
              <a:buFontTx/>
              <a:buNone/>
              <a:defRPr/>
            </a:pPr>
            <a:r>
              <a:rPr lang="en-US" dirty="0" smtClean="0"/>
              <a:t>Allow</a:t>
            </a:r>
            <a:r>
              <a:rPr lang="en-US" baseline="0" dirty="0" smtClean="0"/>
              <a:t> 10 minutes of class time for this activity</a:t>
            </a:r>
          </a:p>
          <a:p>
            <a:pPr lvl="0">
              <a:buFontTx/>
              <a:buNone/>
              <a:defRPr/>
            </a:pPr>
            <a:endParaRPr lang="en-US" dirty="0" smtClean="0"/>
          </a:p>
          <a:p>
            <a:pPr lvl="0">
              <a:buFontTx/>
              <a:buChar char="-"/>
              <a:defRPr/>
            </a:pPr>
            <a:r>
              <a:rPr lang="en-US" dirty="0" smtClean="0"/>
              <a:t>Pair off with a partner and move away from other people in the group</a:t>
            </a:r>
          </a:p>
          <a:p>
            <a:pPr lvl="0">
              <a:buFontTx/>
              <a:buChar char="-"/>
              <a:defRPr/>
            </a:pPr>
            <a:r>
              <a:rPr lang="en-US" dirty="0" smtClean="0"/>
              <a:t>One partner turns away from the screen</a:t>
            </a:r>
          </a:p>
          <a:p>
            <a:pPr lvl="0">
              <a:buFontTx/>
              <a:buChar char="-"/>
              <a:defRPr/>
            </a:pPr>
            <a:r>
              <a:rPr lang="en-US" dirty="0" smtClean="0"/>
              <a:t>The other reads the following number strings  at a pace of one digit per second</a:t>
            </a:r>
          </a:p>
          <a:p>
            <a:pPr lvl="0">
              <a:buFontTx/>
              <a:buChar char="-"/>
              <a:defRPr/>
            </a:pPr>
            <a:r>
              <a:rPr lang="en-US" dirty="0" smtClean="0"/>
              <a:t>The person who goes second just reads the number strings in the reverse order (e.g.: Start with “4” on the first one – 493)</a:t>
            </a:r>
          </a:p>
          <a:p>
            <a:endParaRPr lang="en-US" dirty="0" smtClean="0"/>
          </a:p>
          <a:p>
            <a:r>
              <a:rPr lang="en-US" dirty="0" smtClean="0"/>
              <a:t>The goal</a:t>
            </a:r>
            <a:r>
              <a:rPr lang="en-US" baseline="0" dirty="0" smtClean="0"/>
              <a:t> here is to have people experience using some of the attention techniques that were just discussed.  Chiefly those will include:  </a:t>
            </a:r>
          </a:p>
          <a:p>
            <a:r>
              <a:rPr lang="en-US" b="1" baseline="0" dirty="0" smtClean="0"/>
              <a:t>-listening</a:t>
            </a:r>
          </a:p>
          <a:p>
            <a:r>
              <a:rPr lang="en-US" b="1" baseline="0" dirty="0" smtClean="0"/>
              <a:t>-staying focused</a:t>
            </a:r>
          </a:p>
          <a:p>
            <a:r>
              <a:rPr lang="en-US" b="1" baseline="0" dirty="0" smtClean="0"/>
              <a:t>-making the effort</a:t>
            </a:r>
          </a:p>
          <a:p>
            <a:r>
              <a:rPr lang="en-US" b="1" baseline="0" dirty="0" smtClean="0"/>
              <a:t>-avoiding distractions.  </a:t>
            </a:r>
          </a:p>
          <a:p>
            <a:endParaRPr lang="en-US" b="1" baseline="0" dirty="0" smtClean="0"/>
          </a:p>
          <a:p>
            <a:r>
              <a:rPr lang="en-US" b="0" baseline="0" dirty="0" smtClean="0"/>
              <a:t>After the first couple of trials, take some steps to provide additional technique practice by:</a:t>
            </a:r>
          </a:p>
          <a:p>
            <a:pPr marL="228600" indent="-228600">
              <a:buAutoNum type="arabicParenR"/>
            </a:pPr>
            <a:r>
              <a:rPr lang="en-US" b="0" baseline="0" dirty="0" smtClean="0"/>
              <a:t>interrupt the participants and ask them to either move closer together or speak to each other more loudly, to experience the impact of distractions and interruptions.  </a:t>
            </a:r>
          </a:p>
          <a:p>
            <a:pPr marL="228600" indent="-228600">
              <a:buAutoNum type="arabicParenR"/>
            </a:pPr>
            <a:r>
              <a:rPr lang="en-US" b="0" baseline="0" dirty="0" smtClean="0"/>
              <a:t>Ask people to use different strategies on each trial such as:</a:t>
            </a:r>
          </a:p>
          <a:p>
            <a:pPr marL="685800" lvl="1" indent="-228600">
              <a:buNone/>
            </a:pPr>
            <a:r>
              <a:rPr lang="en-US" b="0" baseline="0" dirty="0" smtClean="0"/>
              <a:t>-closing their eyes versus looking around the room or looking at the speaker</a:t>
            </a:r>
          </a:p>
          <a:p>
            <a:pPr marL="685800" lvl="1" indent="-228600">
              <a:buNone/>
            </a:pPr>
            <a:r>
              <a:rPr lang="en-US" b="0" baseline="0" dirty="0" smtClean="0"/>
              <a:t>-tapping their leg along with the numbers</a:t>
            </a:r>
          </a:p>
          <a:p>
            <a:endParaRPr lang="en-US" b="1" baseline="0" dirty="0" smtClean="0"/>
          </a:p>
          <a:p>
            <a:r>
              <a:rPr lang="en-US" b="0" baseline="0" dirty="0" smtClean="0"/>
              <a:t>After about 10-15 minutes of practice, have participants talk briefly about their experience, </a:t>
            </a:r>
            <a:r>
              <a:rPr lang="en-US" b="1" baseline="0" dirty="0" smtClean="0"/>
              <a:t>noting the techniques that they used to pay better attention.</a:t>
            </a:r>
          </a:p>
        </p:txBody>
      </p:sp>
      <p:sp>
        <p:nvSpPr>
          <p:cNvPr id="4" name="Slide Number Placeholder 3"/>
          <p:cNvSpPr>
            <a:spLocks noGrp="1"/>
          </p:cNvSpPr>
          <p:nvPr>
            <p:ph type="sldNum" sz="quarter" idx="10"/>
          </p:nvPr>
        </p:nvSpPr>
        <p:spPr/>
        <p:txBody>
          <a:bodyPr/>
          <a:lstStyle/>
          <a:p>
            <a:fld id="{75C4C4D0-8156-4BB6-883A-44FD66B5B012}"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Allow</a:t>
            </a:r>
            <a:r>
              <a:rPr lang="en-US" baseline="0" dirty="0" smtClean="0"/>
              <a:t> 5 minutes of class time for this activity</a:t>
            </a:r>
          </a:p>
          <a:p>
            <a:endParaRPr lang="en-US" baseline="0" dirty="0" smtClean="0"/>
          </a:p>
          <a:p>
            <a:pPr>
              <a:buFont typeface="Arial"/>
              <a:buChar char="•"/>
            </a:pPr>
            <a:r>
              <a:rPr lang="en-US" baseline="0" dirty="0" smtClean="0"/>
              <a:t>  Ensure that every participant has recorded a goal and a reward in their workbook</a:t>
            </a:r>
          </a:p>
          <a:p>
            <a:pPr>
              <a:buFont typeface="Arial"/>
              <a:buChar char="•"/>
            </a:pPr>
            <a:endParaRPr lang="en-US" baseline="0" dirty="0" smtClean="0"/>
          </a:p>
          <a:p>
            <a:pPr>
              <a:buFont typeface="Arial"/>
              <a:buNone/>
            </a:pPr>
            <a:r>
              <a:rPr lang="en-US" b="1" u="sng" baseline="0" dirty="0" smtClean="0"/>
              <a:t>Goals</a:t>
            </a:r>
          </a:p>
          <a:p>
            <a:pPr>
              <a:buFont typeface="Arial"/>
              <a:buChar char="•"/>
            </a:pPr>
            <a:r>
              <a:rPr lang="en-US" baseline="0" dirty="0" smtClean="0"/>
              <a:t>  You will likely need to </a:t>
            </a:r>
            <a:r>
              <a:rPr lang="en-US" b="1" baseline="0" dirty="0" smtClean="0"/>
              <a:t>offer guidance in helping set goals that are not too difficult or too vague</a:t>
            </a:r>
            <a:r>
              <a:rPr lang="en-US" baseline="0" dirty="0" smtClean="0"/>
              <a:t> – It’s better to set a “ridiculously simple goal” that a person can achieve in order to feel success than to set a goal that they will not achieve.</a:t>
            </a:r>
          </a:p>
          <a:p>
            <a:pPr>
              <a:buFont typeface="Arial"/>
              <a:buChar char="•"/>
            </a:pPr>
            <a:r>
              <a:rPr lang="en-US" baseline="0" dirty="0" smtClean="0"/>
              <a:t>  </a:t>
            </a:r>
            <a:r>
              <a:rPr lang="en-US" b="0" u="sng" baseline="0" dirty="0" smtClean="0"/>
              <a:t>Goals need to be:</a:t>
            </a:r>
          </a:p>
          <a:p>
            <a:pPr lvl="1">
              <a:buFont typeface="Arial"/>
              <a:buChar char="•"/>
            </a:pPr>
            <a:r>
              <a:rPr lang="en-US" baseline="0" dirty="0" smtClean="0"/>
              <a:t>  </a:t>
            </a:r>
            <a:r>
              <a:rPr lang="en-US" b="1" baseline="0" dirty="0" smtClean="0"/>
              <a:t>Specific </a:t>
            </a:r>
            <a:r>
              <a:rPr lang="en-US" baseline="0" dirty="0" smtClean="0"/>
              <a:t>with respect to: </a:t>
            </a:r>
          </a:p>
          <a:p>
            <a:pPr lvl="2">
              <a:buFont typeface="Arial"/>
              <a:buChar char="•"/>
            </a:pPr>
            <a:r>
              <a:rPr lang="en-US" baseline="0" dirty="0" smtClean="0"/>
              <a:t>  Type of behavior – have people write a specific behavior (will log activities) as opposed to a vague aspiration (will try to monitor activities)</a:t>
            </a:r>
          </a:p>
          <a:p>
            <a:pPr lvl="2">
              <a:buFont typeface="Arial"/>
              <a:buChar char="•"/>
            </a:pPr>
            <a:r>
              <a:rPr lang="en-US" baseline="0" dirty="0" smtClean="0"/>
              <a:t>  Duration of the behavior (5 minutes, etc.)</a:t>
            </a:r>
          </a:p>
          <a:p>
            <a:pPr lvl="2">
              <a:buFont typeface="Arial"/>
              <a:buChar char="•"/>
            </a:pPr>
            <a:r>
              <a:rPr lang="en-US" baseline="0" dirty="0" smtClean="0"/>
              <a:t>  Frequency of behavior (4 times a week)</a:t>
            </a:r>
          </a:p>
          <a:p>
            <a:pPr lvl="1">
              <a:buFont typeface="Arial"/>
              <a:buChar char="•"/>
            </a:pPr>
            <a:r>
              <a:rPr lang="en-US" baseline="0" dirty="0" smtClean="0"/>
              <a:t>  </a:t>
            </a:r>
            <a:r>
              <a:rPr lang="en-US" b="1" baseline="0" dirty="0" smtClean="0"/>
              <a:t>Simple </a:t>
            </a:r>
            <a:r>
              <a:rPr lang="en-US" baseline="0" dirty="0" smtClean="0"/>
              <a:t>(ridiculously easy goals are an important place to start because small successes create momentum for bigger change)</a:t>
            </a:r>
          </a:p>
          <a:p>
            <a:pPr lvl="1">
              <a:buFont typeface="Arial"/>
              <a:buChar char="•"/>
            </a:pPr>
            <a:r>
              <a:rPr lang="en-US" baseline="0" dirty="0" smtClean="0"/>
              <a:t>  </a:t>
            </a:r>
            <a:r>
              <a:rPr lang="en-US" b="1" baseline="0" dirty="0" smtClean="0"/>
              <a:t>Feasible </a:t>
            </a:r>
            <a:r>
              <a:rPr lang="en-US" baseline="0" dirty="0" smtClean="0"/>
              <a:t>(same as simple)</a:t>
            </a:r>
          </a:p>
          <a:p>
            <a:pPr lvl="1">
              <a:buFont typeface="Arial"/>
              <a:buChar char="•"/>
            </a:pPr>
            <a:endParaRPr lang="en-US" baseline="0" dirty="0" smtClean="0"/>
          </a:p>
          <a:p>
            <a:pPr>
              <a:buFont typeface="Arial"/>
              <a:buNone/>
            </a:pPr>
            <a:r>
              <a:rPr lang="en-US" b="1" u="sng" baseline="0" dirty="0" smtClean="0"/>
              <a:t>Rewards</a:t>
            </a:r>
            <a:endParaRPr lang="en-US" b="1" u="none" baseline="0" dirty="0" smtClean="0"/>
          </a:p>
          <a:p>
            <a:pPr>
              <a:buFont typeface="Arial"/>
              <a:buChar char="•"/>
            </a:pPr>
            <a:r>
              <a:rPr lang="en-US" u="none" baseline="0" dirty="0" smtClean="0"/>
              <a:t> Rewards are intended to be used each time the goal behavior is performed – not merely at the end of the week.  Using the memory goal above as an example, each day a person pays close attention for 30 seconds two times in a single day, she gets to put on a spray of her favorite perfume (maybe in preparation for dinner or the next morning).  She doesn’t have to wait the entire week to use her perfume.  If the perfume is part of her daily routine, then she can continue this routine provided she meet her goal each day.</a:t>
            </a:r>
          </a:p>
          <a:p>
            <a:pPr>
              <a:buFont typeface="Arial"/>
              <a:buChar char="•"/>
            </a:pPr>
            <a:r>
              <a:rPr lang="en-US" u="none" baseline="0" dirty="0" smtClean="0"/>
              <a:t> </a:t>
            </a:r>
            <a:r>
              <a:rPr lang="en-US" u="sng" baseline="0" dirty="0" smtClean="0"/>
              <a:t>Here are some guidelines for rewards:</a:t>
            </a:r>
          </a:p>
          <a:p>
            <a:pPr lvl="1">
              <a:buFont typeface="Arial"/>
              <a:buChar char="•"/>
            </a:pPr>
            <a:r>
              <a:rPr lang="en-US" baseline="0" dirty="0" smtClean="0"/>
              <a:t>  Some people </a:t>
            </a:r>
            <a:r>
              <a:rPr lang="en-US" b="1" baseline="0" dirty="0" smtClean="0"/>
              <a:t>may need to take some time to think over their reward</a:t>
            </a:r>
            <a:r>
              <a:rPr lang="en-US" baseline="0" dirty="0" smtClean="0"/>
              <a:t>, so encourage them to come up with a reward very soon if they do not finish that in class</a:t>
            </a:r>
          </a:p>
          <a:p>
            <a:pPr lvl="1">
              <a:buFont typeface="Arial"/>
              <a:buChar char="•"/>
            </a:pPr>
            <a:r>
              <a:rPr lang="en-US" baseline="0" dirty="0" smtClean="0"/>
              <a:t>  Rewards should be </a:t>
            </a:r>
            <a:r>
              <a:rPr lang="en-US" b="1" baseline="0" dirty="0" smtClean="0"/>
              <a:t>small and feasible </a:t>
            </a:r>
            <a:r>
              <a:rPr lang="en-US" baseline="0" dirty="0" smtClean="0"/>
              <a:t>&amp; it’s a </a:t>
            </a:r>
            <a:r>
              <a:rPr lang="en-US" b="1" baseline="0" dirty="0" smtClean="0"/>
              <a:t>good idea not to use a reward that will get in the way of some other health goal</a:t>
            </a:r>
            <a:r>
              <a:rPr lang="en-US" baseline="0" dirty="0" smtClean="0"/>
              <a:t>, such as cookies</a:t>
            </a:r>
          </a:p>
          <a:p>
            <a:pPr lvl="1">
              <a:buFont typeface="Arial"/>
              <a:buChar char="•"/>
            </a:pPr>
            <a:r>
              <a:rPr lang="en-US" baseline="0" dirty="0" smtClean="0"/>
              <a:t>  </a:t>
            </a:r>
            <a:r>
              <a:rPr lang="en-US" b="1" u="sng" baseline="0" dirty="0" smtClean="0"/>
              <a:t>For a reward to be effective, the person must make an agreement with themselves that they will in no way get to have the reward without FIRST having achieved their small goal</a:t>
            </a:r>
          </a:p>
          <a:p>
            <a:pPr>
              <a:buFont typeface="Arial"/>
              <a:buChar char="•"/>
            </a:pPr>
            <a:r>
              <a:rPr lang="en-US" baseline="0" dirty="0" smtClean="0"/>
              <a:t>  Discuss how they plan to remember their goals and rewards and how they plan to track their progress.</a:t>
            </a:r>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5 Minutes</a:t>
            </a:r>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 people think that dementia</a:t>
            </a:r>
            <a:r>
              <a:rPr lang="en-US" baseline="0" dirty="0" smtClean="0"/>
              <a:t> is a normal part of the aging process and that losing ones memory is just part of getting older. While some cognitive skills, such as reaction time and our ability to access words at times (what we think of as “senior moments”), do decline naturally with age, “dementia” is a decline in cognitive ability beyond the normal aging process, most likely due to disease or injury. </a:t>
            </a:r>
          </a:p>
          <a:p>
            <a:endParaRPr lang="en-US" baseline="0" dirty="0" smtClean="0"/>
          </a:p>
          <a:p>
            <a:r>
              <a:rPr lang="en-US" baseline="0" dirty="0" smtClean="0"/>
              <a:t>Many people also think that if dementia is in their family they are destined to develop it at some point in their lives.  However, brain research is showing that the way people live their lives actually seems to account for as much or more of the risk for dementia than family history.  In fact for the typical late-onset form of Alzheimer’s disease, genes seem to only account for about 30% of the risk (that’s in contrast to early-onset Alzheimer’s, which occurs before age 65 and has a much stronger genetic component).  The rest of that 70% is made up of some other things that we can’t control such as environmental toxins, but within that 70% area there are a lot of things that we can control.</a:t>
            </a:r>
          </a:p>
          <a:p>
            <a:endParaRPr lang="en-US" baseline="0" dirty="0" smtClean="0"/>
          </a:p>
          <a:p>
            <a:r>
              <a:rPr lang="en-US" baseline="0" dirty="0" smtClean="0"/>
              <a:t>This information is leading some doctors and scientists to start thinking of dementia as a preventable disease, similar to how we think of heart disease, cancer and Type II diabetes as preventable.</a:t>
            </a:r>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People often ask,</a:t>
            </a:r>
            <a:r>
              <a:rPr lang="en-US" baseline="0" dirty="0" smtClean="0"/>
              <a:t> “what is the difference between Alzheimer’s disease and dementia?”  Before we get too far, we should clarify that Alzheimer’s disease is a TYPE of dementia.  </a:t>
            </a:r>
            <a:r>
              <a:rPr lang="en-US" b="1" baseline="0" dirty="0" smtClean="0"/>
              <a:t>Dementia </a:t>
            </a:r>
            <a:r>
              <a:rPr lang="en-US" baseline="0" dirty="0" smtClean="0"/>
              <a:t>is an umbrella term used to describe </a:t>
            </a:r>
            <a:r>
              <a:rPr lang="en-US" b="1" baseline="0" dirty="0" smtClean="0"/>
              <a:t>any type of stable decline in cognitive abilities, severe enough to interrupt a person’s ability to function independently</a:t>
            </a:r>
            <a:r>
              <a:rPr lang="en-US" baseline="0" dirty="0" smtClean="0"/>
              <a:t>.  Dementia describes the </a:t>
            </a:r>
            <a:r>
              <a:rPr lang="en-US" b="1" baseline="0" dirty="0" smtClean="0"/>
              <a:t>observable symptoms </a:t>
            </a:r>
            <a:r>
              <a:rPr lang="en-US" baseline="0" dirty="0" smtClean="0"/>
              <a:t>of a brain disease or injury. </a:t>
            </a:r>
          </a:p>
          <a:p>
            <a:endParaRPr lang="en-US" baseline="0" dirty="0" smtClean="0"/>
          </a:p>
          <a:p>
            <a:r>
              <a:rPr lang="en-US" b="1" baseline="0" dirty="0" smtClean="0"/>
              <a:t>Alzheimer’s is a disease process</a:t>
            </a:r>
            <a:r>
              <a:rPr lang="en-US" baseline="0" dirty="0" smtClean="0"/>
              <a:t> – a medical condition – that causes the cognitive changes that produce dementia.  There are many other medical conditions that cause dementia as well.  </a:t>
            </a:r>
          </a:p>
          <a:p>
            <a:endParaRPr lang="en-US" baseline="0" dirty="0" smtClean="0"/>
          </a:p>
          <a:p>
            <a:r>
              <a:rPr lang="en-US" baseline="0" dirty="0" smtClean="0"/>
              <a:t>The second most common disease that causes dementia is what we call </a:t>
            </a:r>
            <a:r>
              <a:rPr lang="en-US" b="1" baseline="0" dirty="0" err="1" smtClean="0"/>
              <a:t>cerebrovascular</a:t>
            </a:r>
            <a:r>
              <a:rPr lang="en-US" b="1" baseline="0" dirty="0" smtClean="0"/>
              <a:t> disease</a:t>
            </a:r>
            <a:r>
              <a:rPr lang="en-US" baseline="0" dirty="0" smtClean="0"/>
              <a:t>, which causes vascular dementia.  This includes any type of injury to the brain </a:t>
            </a:r>
            <a:r>
              <a:rPr lang="en-US" b="1" baseline="0" dirty="0" smtClean="0"/>
              <a:t>caused by a problem with the brain’s blood supply, most notably a stroke</a:t>
            </a:r>
            <a:r>
              <a:rPr lang="en-US" baseline="0" dirty="0" smtClean="0"/>
              <a:t>.  There are varying degrees of strokes, however.  You may have heard of </a:t>
            </a:r>
            <a:r>
              <a:rPr lang="en-US" b="1" baseline="0" dirty="0" err="1" smtClean="0"/>
              <a:t>TIA’s</a:t>
            </a:r>
            <a:r>
              <a:rPr lang="en-US" b="1" baseline="0" dirty="0" smtClean="0"/>
              <a:t> </a:t>
            </a:r>
            <a:r>
              <a:rPr lang="en-US" baseline="0" dirty="0" smtClean="0"/>
              <a:t>(or Transient Ischemic Attacks) or </a:t>
            </a:r>
            <a:r>
              <a:rPr lang="en-US" b="1" baseline="0" dirty="0" smtClean="0"/>
              <a:t>mini strokes</a:t>
            </a:r>
            <a:r>
              <a:rPr lang="en-US" baseline="0" dirty="0" smtClean="0"/>
              <a:t>.  The stroke process can also occur without any identifiable symptoms, causing what we call </a:t>
            </a:r>
            <a:r>
              <a:rPr lang="en-US" b="1" baseline="0" dirty="0" smtClean="0"/>
              <a:t>silent strokes</a:t>
            </a:r>
            <a:r>
              <a:rPr lang="en-US" baseline="0" dirty="0" smtClean="0"/>
              <a:t>.  You will learn more about these in the next session.</a:t>
            </a:r>
          </a:p>
          <a:p>
            <a:endParaRPr lang="en-US" baseline="0" dirty="0" smtClean="0"/>
          </a:p>
          <a:p>
            <a:r>
              <a:rPr lang="en-US" baseline="0" dirty="0" smtClean="0"/>
              <a:t>Head trauma, Parkinson’s disease, Huntington Disease, Pick’s disease, infections such as HIV and CJD (Creutzfeldt-Jakob Disease – the human form of mad cow disease), substance abuse and environmental toxins can also cause dementia.</a:t>
            </a:r>
          </a:p>
        </p:txBody>
      </p:sp>
      <p:sp>
        <p:nvSpPr>
          <p:cNvPr id="4" name="Slide Number Placeholder 3"/>
          <p:cNvSpPr>
            <a:spLocks noGrp="1"/>
          </p:cNvSpPr>
          <p:nvPr>
            <p:ph type="sldNum" sz="quarter" idx="10"/>
          </p:nvPr>
        </p:nvSpPr>
        <p:spPr/>
        <p:txBody>
          <a:bodyPr/>
          <a:lstStyle/>
          <a:p>
            <a:fld id="{75C4C4D0-8156-4BB6-883A-44FD66B5B012}"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are also learning that many people who develop</a:t>
            </a:r>
            <a:r>
              <a:rPr lang="en-US" baseline="0" dirty="0" smtClean="0"/>
              <a:t> dementia tend to have more than one type of risk factor and may even have more than one disease process affecting their brains.  It may also be the case that one disease process, such as diabetes, may play a role in the formation of another disease process such as Alzheimer’s.  We know that hypertension (high blood pressure) is a common result of the pressure that diabetes puts on the vascular system.  We still have a lot to learn in this area, but we mention it here because there are a lot of things that we can do to lessen the effects of many of these disease conditions on our aging brains, which may help us ward off or delay the clinical symptoms of dementia.  </a:t>
            </a:r>
          </a:p>
        </p:txBody>
      </p:sp>
      <p:sp>
        <p:nvSpPr>
          <p:cNvPr id="4" name="Slide Number Placeholder 3"/>
          <p:cNvSpPr>
            <a:spLocks noGrp="1"/>
          </p:cNvSpPr>
          <p:nvPr>
            <p:ph type="sldNum" sz="quarter" idx="10"/>
          </p:nvPr>
        </p:nvSpPr>
        <p:spPr/>
        <p:txBody>
          <a:bodyPr/>
          <a:lstStyle/>
          <a:p>
            <a:fld id="{75C4C4D0-8156-4BB6-883A-44FD66B5B012}"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key way that we can lower our risk for dementia is through understanding and utilizing</a:t>
            </a:r>
            <a:r>
              <a:rPr lang="en-US" baseline="0" dirty="0" smtClean="0"/>
              <a:t> a theory that is central to this area of science, called the </a:t>
            </a:r>
            <a:r>
              <a:rPr lang="en-US" b="1" baseline="0" dirty="0" smtClean="0"/>
              <a:t>Theory of Cognitive Reserve</a:t>
            </a:r>
            <a:r>
              <a:rPr lang="en-US" baseline="0" dirty="0" smtClean="0"/>
              <a:t>.  You can think of this as </a:t>
            </a:r>
            <a:r>
              <a:rPr lang="en-US" b="1" baseline="0" dirty="0" smtClean="0"/>
              <a:t>your brain’s 401k or retirement account</a:t>
            </a:r>
            <a:r>
              <a:rPr lang="en-US" baseline="0" dirty="0" smtClean="0"/>
              <a:t>.  </a:t>
            </a:r>
          </a:p>
          <a:p>
            <a:endParaRPr lang="en-US" baseline="0" dirty="0" smtClean="0"/>
          </a:p>
          <a:p>
            <a:r>
              <a:rPr lang="en-US" baseline="0" dirty="0" smtClean="0"/>
              <a:t>Simply put, the Theory of Cognitive Reserve is based on observations that </a:t>
            </a:r>
            <a:r>
              <a:rPr lang="en-US" b="1" baseline="0" dirty="0" smtClean="0"/>
              <a:t>no 2 brains respond to injury or illness in exactly the same way</a:t>
            </a:r>
            <a:r>
              <a:rPr lang="en-US" baseline="0" dirty="0" smtClean="0"/>
              <a:t>.  There are people who can sustain a small amount of damage to their brains and lose a lot of brain function, and there are people who can sustain large amounts of damage and never develop dementia.  </a:t>
            </a:r>
            <a:r>
              <a:rPr lang="en-US" b="1" baseline="0" dirty="0" smtClean="0"/>
              <a:t>What seems to differentiate these types of people is the amount of brain reserve that they have “stored in the bank” that can make up for the losses</a:t>
            </a:r>
            <a:r>
              <a:rPr lang="en-US" baseline="0" dirty="0" smtClean="0"/>
              <a:t>.  </a:t>
            </a:r>
          </a:p>
          <a:p>
            <a:endParaRPr lang="en-US" baseline="0" dirty="0" smtClean="0"/>
          </a:p>
          <a:p>
            <a:r>
              <a:rPr lang="en-US" baseline="0" dirty="0" smtClean="0"/>
              <a:t>So when planning financially for retirement, if you have a lot invested in your retirement account, you can survive losses - such as fluctuations in the market or an unexpected expense - much better if your account is bigger than if it were smaller.  This principle seems to apply to our brains too, which serves as the basis for the theory of cognitive reserve.  People with high levels of Cognitive Reserve have to sustain many more losses before </a:t>
            </a:r>
            <a:r>
              <a:rPr lang="en-US" b="1" baseline="0" dirty="0" smtClean="0"/>
              <a:t>crossing over the threshold to having dementia </a:t>
            </a:r>
            <a:r>
              <a:rPr lang="en-US" baseline="0" dirty="0" smtClean="0"/>
              <a:t>than people who have lower reserve.</a:t>
            </a:r>
          </a:p>
          <a:p>
            <a:endParaRPr lang="en-US" baseline="0" dirty="0" smtClean="0"/>
          </a:p>
          <a:p>
            <a:r>
              <a:rPr lang="en-US" baseline="0" dirty="0" smtClean="0"/>
              <a:t>The keyword to learn from this is “Cognitive Reserve” – which is your </a:t>
            </a:r>
            <a:r>
              <a:rPr lang="en-US" b="1" baseline="0" dirty="0" smtClean="0"/>
              <a:t>brain’s reserve of both tissue and abilities </a:t>
            </a:r>
            <a:r>
              <a:rPr lang="en-US" baseline="0" dirty="0" smtClean="0"/>
              <a:t>that affects your risk for dementia.  Or your Brain’s retirement account.</a:t>
            </a:r>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 little over 10 years ago, </a:t>
            </a:r>
            <a:r>
              <a:rPr lang="en-US" baseline="0" dirty="0" err="1" smtClean="0"/>
              <a:t>Yakov</a:t>
            </a:r>
            <a:r>
              <a:rPr lang="en-US" baseline="0" dirty="0" smtClean="0"/>
              <a:t> Stern, PhD, a neuropsychologist at Columbia University, summarized a series of important brain discoveries and proposed the theory of Cognitive Reserve.  Since then, numerous studies have continued to support this theory, allowing us to now know many of the factors that can raise and lower a person’s risk for dementia.  </a:t>
            </a:r>
          </a:p>
          <a:p>
            <a:endParaRPr lang="en-US" baseline="0" dirty="0" smtClean="0"/>
          </a:p>
          <a:p>
            <a:r>
              <a:rPr lang="en-US" baseline="0" dirty="0" smtClean="0"/>
              <a:t>One of the first discoveries leading to the theory of cognitive reserve came after scientists noticed that a group of people who had donated their brains for autopsy showed signs of advanced Alzheimer’s disease in their brains even though at the time of their death they had no clinical signs of the disease.  In other words, these were </a:t>
            </a:r>
            <a:r>
              <a:rPr lang="en-US" b="1" baseline="0" dirty="0" smtClean="0"/>
              <a:t>people with fully intact memories who had remained quite independent, yet their brains looked exactly the same as the brains of people who had forgotten their families and could no longer care for themselves.</a:t>
            </a:r>
          </a:p>
          <a:p>
            <a:endParaRPr lang="en-US" baseline="0" dirty="0" smtClean="0"/>
          </a:p>
          <a:p>
            <a:r>
              <a:rPr lang="en-US" baseline="0" dirty="0" smtClean="0"/>
              <a:t>The scientists wondered if there might be something different about the way these people had lived their lives that allowed them to resist the effects of the Alzheimer’s disease pathology that had grown in their brains.  It turned out that </a:t>
            </a:r>
            <a:r>
              <a:rPr lang="en-US" b="1" baseline="0" dirty="0" smtClean="0"/>
              <a:t>these people had been more active intellectually, socially and physically throughout their adult lives than the people in the other group.</a:t>
            </a:r>
          </a:p>
        </p:txBody>
      </p:sp>
      <p:sp>
        <p:nvSpPr>
          <p:cNvPr id="4" name="Slide Number Placeholder 3"/>
          <p:cNvSpPr>
            <a:spLocks noGrp="1"/>
          </p:cNvSpPr>
          <p:nvPr>
            <p:ph type="sldNum" sz="quarter" idx="10"/>
          </p:nvPr>
        </p:nvSpPr>
        <p:spPr/>
        <p:txBody>
          <a:bodyPr/>
          <a:lstStyle/>
          <a:p>
            <a:fld id="{75C4C4D0-8156-4BB6-883A-44FD66B5B012}"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About</a:t>
            </a:r>
            <a:r>
              <a:rPr lang="en-US" baseline="0" dirty="0" smtClean="0"/>
              <a:t> </a:t>
            </a:r>
            <a:r>
              <a:rPr lang="en-US" dirty="0" smtClean="0"/>
              <a:t>10 years after</a:t>
            </a:r>
            <a:r>
              <a:rPr lang="en-US" baseline="0" dirty="0" smtClean="0"/>
              <a:t> that autopsy study, another group of researchers studied the brains of people who had survived cancer through radiation treatment.  It turns out that after people go through radiation treatment, some of the genetic information in their cells changes.  By applying a special dye that is only attracted to cells with this new genetic data, researchers can see which cells had formed after the cancer.  They applied this dye to brain tissue on autopsy and were surprised to find cells in the brain that accepted the dye.  This meant that these </a:t>
            </a:r>
            <a:r>
              <a:rPr lang="en-US" b="1" baseline="0" dirty="0" smtClean="0"/>
              <a:t>cells had developed AFTER the radiation treatment</a:t>
            </a:r>
            <a:r>
              <a:rPr lang="en-US" baseline="0" dirty="0" smtClean="0"/>
              <a:t>.  </a:t>
            </a:r>
            <a:r>
              <a:rPr lang="en-US" b="1" baseline="0" dirty="0" smtClean="0"/>
              <a:t>Some of the people in this study well into their 80’s when they received the cancer treatment, so it seems that new brain cells are growing well into later life</a:t>
            </a:r>
            <a:r>
              <a:rPr lang="en-US" baseline="0" dirty="0" smtClean="0"/>
              <a:t>.  This evidence combined with other studies since this has changed the way we think about the adult brain; </a:t>
            </a:r>
            <a:r>
              <a:rPr lang="en-US" b="1" u="sng" baseline="0" dirty="0" smtClean="0"/>
              <a:t>now we accept that the adult brain DOES grow new brain cells!  </a:t>
            </a:r>
          </a:p>
          <a:p>
            <a:endParaRPr lang="en-US" baseline="0" dirty="0" smtClean="0"/>
          </a:p>
          <a:p>
            <a:r>
              <a:rPr lang="en-US" baseline="0" dirty="0" smtClean="0"/>
              <a:t>Now this excitement has to be tempered a bit because </a:t>
            </a:r>
            <a:r>
              <a:rPr lang="en-US" b="1" baseline="0" dirty="0" smtClean="0"/>
              <a:t>brain cells do not grow at the same rate as say cells in your skin or your bones</a:t>
            </a:r>
            <a:r>
              <a:rPr lang="en-US" baseline="0" dirty="0" smtClean="0"/>
              <a:t>, so it is still harder for the brain to recover from injury.  </a:t>
            </a:r>
          </a:p>
          <a:p>
            <a:endParaRPr lang="en-US" baseline="0" dirty="0" smtClean="0"/>
          </a:p>
          <a:p>
            <a:r>
              <a:rPr lang="en-US" baseline="0" dirty="0" smtClean="0"/>
              <a:t>Nevertheless, it is exciting to know that we can still grow new brain cells.  This may actually be one of the </a:t>
            </a:r>
            <a:r>
              <a:rPr lang="en-US" b="1" baseline="0" dirty="0" smtClean="0"/>
              <a:t>mechanism by which we can learn new things</a:t>
            </a:r>
            <a:r>
              <a:rPr lang="en-US" baseline="0" dirty="0" smtClean="0"/>
              <a:t> </a:t>
            </a:r>
            <a:r>
              <a:rPr lang="en-US" b="1" baseline="0" dirty="0" smtClean="0"/>
              <a:t>as the region of the brain where these new brain cells grow – called the hippocampus – is the area responsible for forming new memories.  </a:t>
            </a:r>
          </a:p>
          <a:p>
            <a:endParaRPr lang="en-US" baseline="0" dirty="0" smtClean="0"/>
          </a:p>
          <a:p>
            <a:r>
              <a:rPr lang="en-US" baseline="0" dirty="0" smtClean="0"/>
              <a:t>The key word to learn from this is “</a:t>
            </a:r>
            <a:r>
              <a:rPr lang="en-US" baseline="0" dirty="0" err="1" smtClean="0"/>
              <a:t>neurogenesis</a:t>
            </a:r>
            <a:r>
              <a:rPr lang="en-US" baseline="0" dirty="0" smtClean="0"/>
              <a:t>,” meaning the growth of new brain cells.</a:t>
            </a:r>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addition to discovering the</a:t>
            </a:r>
            <a:r>
              <a:rPr lang="en-US" baseline="0" dirty="0" smtClean="0"/>
              <a:t> growth of new brain cells, over the last couple of decades, scientist have demonstrated that </a:t>
            </a:r>
            <a:r>
              <a:rPr lang="en-US" b="1" baseline="0" dirty="0" smtClean="0"/>
              <a:t>brain structures can grow in adulthood, which often seems to be the result of experience, or learning new things.</a:t>
            </a:r>
            <a:endParaRPr lang="en-US" b="1" dirty="0" smtClean="0"/>
          </a:p>
          <a:p>
            <a:endParaRPr lang="en-US" dirty="0" smtClean="0"/>
          </a:p>
          <a:p>
            <a:r>
              <a:rPr lang="en-US" dirty="0" smtClean="0"/>
              <a:t>In the late 1990’s a group</a:t>
            </a:r>
            <a:r>
              <a:rPr lang="en-US" baseline="0" dirty="0" smtClean="0"/>
              <a:t> of researchers started studying the brains of cab drivers in London.  This is an elite group of taxi drivers who have to complete a 3-4 year apprenticeship to learn the intricate routes within the 6-square mile are of central London (see map).  They literally call it </a:t>
            </a:r>
            <a:r>
              <a:rPr lang="en-US" b="1" baseline="0" dirty="0" smtClean="0"/>
              <a:t>“The Knowledge.”  75% of the people who start the apprenticeship drop out</a:t>
            </a:r>
            <a:r>
              <a:rPr lang="en-US" baseline="0" dirty="0" smtClean="0"/>
              <a:t>.  At first researchers noted that a </a:t>
            </a:r>
            <a:r>
              <a:rPr lang="en-US" b="1" baseline="0" dirty="0" smtClean="0"/>
              <a:t>region of the hippocampus responsible for spatial relations was larger in experienced drivers compared to other people.</a:t>
            </a:r>
            <a:r>
              <a:rPr lang="en-US" baseline="0" dirty="0" smtClean="0"/>
              <a:t>  After following new recruits over time, the same researchers observed that </a:t>
            </a:r>
            <a:r>
              <a:rPr lang="en-US" b="1" baseline="0" dirty="0" smtClean="0"/>
              <a:t>this region actually </a:t>
            </a:r>
            <a:r>
              <a:rPr lang="en-US" b="1" u="sng" baseline="0" dirty="0" smtClean="0"/>
              <a:t>grew</a:t>
            </a:r>
            <a:r>
              <a:rPr lang="en-US" b="1" u="none" baseline="0" dirty="0" smtClean="0"/>
              <a:t> in</a:t>
            </a:r>
            <a:r>
              <a:rPr lang="en-US" b="1" baseline="0" dirty="0" smtClean="0"/>
              <a:t> the recruits who successfully completed the program.  </a:t>
            </a:r>
          </a:p>
          <a:p>
            <a:endParaRPr lang="en-US" baseline="0" dirty="0" smtClean="0"/>
          </a:p>
          <a:p>
            <a:r>
              <a:rPr lang="en-US" baseline="0" dirty="0" smtClean="0"/>
              <a:t>Developing such a specialized skill did come at a price, however, as other studies from the same group have shown that these taxi drivers perform worse on other tests of memory. This suggests that it is </a:t>
            </a:r>
            <a:r>
              <a:rPr lang="en-US" b="1" baseline="0" dirty="0" smtClean="0"/>
              <a:t>likely important to diversify your brain building activities</a:t>
            </a:r>
            <a:r>
              <a:rPr lang="en-US" baseline="0" dirty="0" smtClean="0"/>
              <a:t>. But the exciting part of all of this research is that it shows in a pretty clear way that the </a:t>
            </a:r>
            <a:r>
              <a:rPr lang="en-US" b="1" baseline="0" dirty="0" smtClean="0"/>
              <a:t>adult brain can grow –  that is actually change its structure in a positive direction – through experience.   </a:t>
            </a:r>
          </a:p>
        </p:txBody>
      </p:sp>
      <p:sp>
        <p:nvSpPr>
          <p:cNvPr id="4" name="Slide Number Placeholder 3"/>
          <p:cNvSpPr>
            <a:spLocks noGrp="1"/>
          </p:cNvSpPr>
          <p:nvPr>
            <p:ph type="sldNum" sz="quarter" idx="10"/>
          </p:nvPr>
        </p:nvSpPr>
        <p:spPr/>
        <p:txBody>
          <a:bodyPr/>
          <a:lstStyle/>
          <a:p>
            <a:fld id="{75C4C4D0-8156-4BB6-883A-44FD66B5B012}"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08F025-3EC0-4C9E-8D0D-3778D84F0C89}"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E2DE5-9AE5-4715-B9E9-EAB3C0B7518B}" type="slidenum">
              <a:rPr lang="en-US" smtClean="0"/>
              <a:pPr/>
              <a:t>‹#›</a:t>
            </a:fld>
            <a:endParaRPr lang="en-US"/>
          </a:p>
        </p:txBody>
      </p:sp>
      <p:pic>
        <p:nvPicPr>
          <p:cNvPr id="8" name="Picture 7" descr="MLIA_Letterhead.jpg"/>
          <p:cNvPicPr/>
          <p:nvPr/>
        </p:nvPicPr>
        <p:blipFill>
          <a:blip r:embed="rId2" cstate="print"/>
          <a:stretch>
            <a:fillRect/>
          </a:stretch>
        </p:blipFill>
        <p:spPr>
          <a:xfrm>
            <a:off x="3200400" y="0"/>
            <a:ext cx="59436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08F025-3EC0-4C9E-8D0D-3778D84F0C89}"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08F025-3EC0-4C9E-8D0D-3778D84F0C89}"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08F025-3EC0-4C9E-8D0D-3778D84F0C89}"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08F025-3EC0-4C9E-8D0D-3778D84F0C89}" type="datetimeFigureOut">
              <a:rPr lang="en-US" smtClean="0"/>
              <a:pPr/>
              <a:t>12/2/13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08F025-3EC0-4C9E-8D0D-3778D84F0C89}" type="datetimeFigureOut">
              <a:rPr lang="en-US" smtClean="0"/>
              <a:pPr/>
              <a:t>12/2/13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08F025-3EC0-4C9E-8D0D-3778D84F0C89}" type="datetimeFigureOut">
              <a:rPr lang="en-US" smtClean="0"/>
              <a:pPr/>
              <a:t>12/2/13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08F025-3EC0-4C9E-8D0D-3778D84F0C89}" type="datetimeFigureOut">
              <a:rPr lang="en-US" smtClean="0"/>
              <a:pPr/>
              <a:t>12/2/13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08F025-3EC0-4C9E-8D0D-3778D84F0C89}" type="datetimeFigureOut">
              <a:rPr lang="en-US" smtClean="0"/>
              <a:pPr/>
              <a:t>12/2/13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08F025-3EC0-4C9E-8D0D-3778D84F0C89}" type="datetimeFigureOut">
              <a:rPr lang="en-US" smtClean="0"/>
              <a:pPr/>
              <a:t>12/2/13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08F025-3EC0-4C9E-8D0D-3778D84F0C89}" type="datetimeFigureOut">
              <a:rPr lang="en-US" smtClean="0"/>
              <a:pPr/>
              <a:t>12/2/13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DE2DE5-9AE5-4715-B9E9-EAB3C0B7518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08F025-3EC0-4C9E-8D0D-3778D84F0C89}" type="datetimeFigureOut">
              <a:rPr lang="en-US" smtClean="0"/>
              <a:pPr/>
              <a:t>12/2/13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DE2DE5-9AE5-4715-B9E9-EAB3C0B7518B}" type="slidenum">
              <a:rPr lang="en-US" smtClean="0"/>
              <a:pPr/>
              <a:t>‹#›</a:t>
            </a:fld>
            <a:endParaRPr lang="en-US"/>
          </a:p>
        </p:txBody>
      </p:sp>
      <p:pic>
        <p:nvPicPr>
          <p:cNvPr id="8" name="Picture 7" descr="MLIA_Letterhead.jpg"/>
          <p:cNvPicPr/>
          <p:nvPr/>
        </p:nvPicPr>
        <p:blipFill>
          <a:blip r:embed="rId13" cstate="print"/>
          <a:stretch>
            <a:fillRect/>
          </a:stretch>
        </p:blipFill>
        <p:spPr>
          <a:xfrm>
            <a:off x="3200400" y="0"/>
            <a:ext cx="5943600" cy="6858000"/>
          </a:xfrm>
          <a:prstGeom prst="rect">
            <a:avLst/>
          </a:prstGeom>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Spencer Powell Brain Fitness Program</a:t>
            </a:r>
            <a:endParaRPr lang="en-US" dirty="0"/>
          </a:p>
        </p:txBody>
      </p:sp>
      <p:sp>
        <p:nvSpPr>
          <p:cNvPr id="3" name="Subtitle 2"/>
          <p:cNvSpPr>
            <a:spLocks noGrp="1"/>
          </p:cNvSpPr>
          <p:nvPr>
            <p:ph type="subTitle" idx="1"/>
          </p:nvPr>
        </p:nvSpPr>
        <p:spPr/>
        <p:txBody>
          <a:bodyPr/>
          <a:lstStyle/>
          <a:p>
            <a:r>
              <a:rPr lang="en-US" dirty="0" smtClean="0"/>
              <a:t>Introduction Session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London Map.jpg"/>
          <p:cNvPicPr>
            <a:picLocks noGrp="1" noChangeAspect="1"/>
          </p:cNvPicPr>
          <p:nvPr>
            <p:ph sz="half" idx="1"/>
          </p:nvPr>
        </p:nvPicPr>
        <p:blipFill>
          <a:blip r:embed="rId3" cstate="print"/>
          <a:stretch>
            <a:fillRect/>
          </a:stretch>
        </p:blipFill>
        <p:spPr>
          <a:xfrm>
            <a:off x="457200" y="1295400"/>
            <a:ext cx="4038600" cy="2793163"/>
          </a:xfrm>
        </p:spPr>
      </p:pic>
      <p:pic>
        <p:nvPicPr>
          <p:cNvPr id="10" name="Content Placeholder 9" descr="London Taxi Hippocampal Change Graph.jpg"/>
          <p:cNvPicPr>
            <a:picLocks noGrp="1" noChangeAspect="1"/>
          </p:cNvPicPr>
          <p:nvPr>
            <p:ph sz="half" idx="2"/>
          </p:nvPr>
        </p:nvPicPr>
        <p:blipFill>
          <a:blip r:embed="rId4" cstate="print"/>
          <a:srcRect t="-16395" b="-16395"/>
          <a:stretch>
            <a:fillRect/>
          </a:stretch>
        </p:blipFill>
        <p:spPr>
          <a:xfrm>
            <a:off x="5943600" y="1315783"/>
            <a:ext cx="2712240" cy="3027617"/>
          </a:xfrm>
        </p:spPr>
      </p:pic>
      <p:sp>
        <p:nvSpPr>
          <p:cNvPr id="4" name="TextBox 3"/>
          <p:cNvSpPr txBox="1"/>
          <p:nvPr/>
        </p:nvSpPr>
        <p:spPr>
          <a:xfrm>
            <a:off x="6172200" y="5715000"/>
            <a:ext cx="2590800" cy="400110"/>
          </a:xfrm>
          <a:prstGeom prst="rect">
            <a:avLst/>
          </a:prstGeom>
          <a:noFill/>
        </p:spPr>
        <p:txBody>
          <a:bodyPr wrap="square" rtlCol="0">
            <a:spAutoFit/>
          </a:bodyPr>
          <a:lstStyle/>
          <a:p>
            <a:r>
              <a:rPr lang="en-US" sz="1000" i="1" dirty="0" err="1" smtClean="0"/>
              <a:t>Woolett</a:t>
            </a:r>
            <a:r>
              <a:rPr lang="en-US" sz="1000" i="1" dirty="0" smtClean="0"/>
              <a:t> &amp; Maguire (2011) </a:t>
            </a:r>
            <a:r>
              <a:rPr lang="en-US" sz="1000" i="1" dirty="0" err="1" smtClean="0"/>
              <a:t>Curr</a:t>
            </a:r>
            <a:r>
              <a:rPr lang="en-US" sz="1000" i="1" dirty="0" smtClean="0"/>
              <a:t> </a:t>
            </a:r>
            <a:r>
              <a:rPr lang="en-US" sz="1000" i="1" dirty="0" err="1" smtClean="0"/>
              <a:t>Biol</a:t>
            </a:r>
            <a:r>
              <a:rPr lang="en-US" sz="1000" i="1" dirty="0" smtClean="0"/>
              <a:t>, 21(24-2):2109-2114.</a:t>
            </a:r>
            <a:endParaRPr lang="en-US" sz="1000" i="1" dirty="0"/>
          </a:p>
        </p:txBody>
      </p:sp>
      <p:pic>
        <p:nvPicPr>
          <p:cNvPr id="15" name="Picture 14" descr="London Hippocampal Change_single.png"/>
          <p:cNvPicPr>
            <a:picLocks noChangeAspect="1"/>
          </p:cNvPicPr>
          <p:nvPr/>
        </p:nvPicPr>
        <p:blipFill>
          <a:blip r:embed="rId5" cstate="print"/>
          <a:stretch>
            <a:fillRect/>
          </a:stretch>
        </p:blipFill>
        <p:spPr>
          <a:xfrm>
            <a:off x="3657600" y="3200400"/>
            <a:ext cx="2559050" cy="2761565"/>
          </a:xfrm>
          <a:prstGeom prst="rect">
            <a:avLst/>
          </a:prstGeom>
        </p:spPr>
      </p:pic>
      <p:sp>
        <p:nvSpPr>
          <p:cNvPr id="18" name="Right Arrow 17"/>
          <p:cNvSpPr/>
          <p:nvPr/>
        </p:nvSpPr>
        <p:spPr>
          <a:xfrm>
            <a:off x="5715000" y="5181600"/>
            <a:ext cx="838200" cy="4572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b="1" dirty="0" smtClean="0"/>
              <a:t>Nose</a:t>
            </a:r>
            <a:endParaRPr lang="en-US" b="1" dirty="0"/>
          </a:p>
        </p:txBody>
      </p:sp>
      <p:sp>
        <p:nvSpPr>
          <p:cNvPr id="19" name="Right Arrow 18"/>
          <p:cNvSpPr/>
          <p:nvPr/>
        </p:nvSpPr>
        <p:spPr>
          <a:xfrm rot="20893920">
            <a:off x="919203" y="4447778"/>
            <a:ext cx="3383096" cy="1143000"/>
          </a:xfrm>
          <a:prstGeom prst="rightArrow">
            <a:avLst>
              <a:gd name="adj1" fmla="val 61452"/>
              <a:gd name="adj2" fmla="val 58697"/>
            </a:avLst>
          </a:prstGeom>
        </p:spPr>
        <p:style>
          <a:lnRef idx="1">
            <a:schemeClr val="accent6"/>
          </a:lnRef>
          <a:fillRef idx="3">
            <a:schemeClr val="accent6"/>
          </a:fillRef>
          <a:effectRef idx="2">
            <a:schemeClr val="accent6"/>
          </a:effectRef>
          <a:fontRef idx="minor">
            <a:schemeClr val="lt1"/>
          </a:fontRef>
        </p:style>
        <p:txBody>
          <a:bodyPr rtlCol="0" anchor="t"/>
          <a:lstStyle/>
          <a:p>
            <a:pPr algn="ctr"/>
            <a:r>
              <a:rPr lang="en-US" b="1" dirty="0" smtClean="0"/>
              <a:t>Posterior Hippocampus grew during training</a:t>
            </a:r>
          </a:p>
          <a:p>
            <a:pPr algn="ctr"/>
            <a:endParaRPr lang="en-US" dirty="0"/>
          </a:p>
        </p:txBody>
      </p:sp>
      <p:sp>
        <p:nvSpPr>
          <p:cNvPr id="21" name="Donut 20"/>
          <p:cNvSpPr/>
          <p:nvPr/>
        </p:nvSpPr>
        <p:spPr>
          <a:xfrm>
            <a:off x="4114800" y="3276600"/>
            <a:ext cx="762000" cy="609600"/>
          </a:xfrm>
          <a:prstGeom prst="donut">
            <a:avLst>
              <a:gd name="adj" fmla="val 8322"/>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22" name="Donut 21"/>
          <p:cNvSpPr/>
          <p:nvPr/>
        </p:nvSpPr>
        <p:spPr>
          <a:xfrm>
            <a:off x="6019800" y="1600200"/>
            <a:ext cx="1371600" cy="1295400"/>
          </a:xfrm>
          <a:prstGeom prst="donut">
            <a:avLst>
              <a:gd name="adj" fmla="val 4896"/>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chemeClr val="tx1"/>
              </a:solidFill>
            </a:endParaRPr>
          </a:p>
        </p:txBody>
      </p:sp>
      <p:sp>
        <p:nvSpPr>
          <p:cNvPr id="12" name="Title 11"/>
          <p:cNvSpPr>
            <a:spLocks noGrp="1"/>
          </p:cNvSpPr>
          <p:nvPr>
            <p:ph type="title"/>
          </p:nvPr>
        </p:nvSpPr>
        <p:spPr>
          <a:xfrm>
            <a:off x="0" y="76200"/>
            <a:ext cx="9144000" cy="1143000"/>
          </a:xfrm>
        </p:spPr>
        <p:txBody>
          <a:bodyPr>
            <a:normAutofit fontScale="90000"/>
          </a:bodyPr>
          <a:lstStyle/>
          <a:p>
            <a:r>
              <a:rPr lang="en-US" dirty="0" smtClean="0"/>
              <a:t>Brain Structures Also Grow with Experience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0"/>
            <a:ext cx="8183880" cy="1051560"/>
          </a:xfrm>
        </p:spPr>
        <p:txBody>
          <a:bodyPr>
            <a:normAutofit/>
          </a:bodyPr>
          <a:lstStyle/>
          <a:p>
            <a:r>
              <a:rPr lang="en-US" dirty="0" smtClean="0"/>
              <a:t>Brain Cells Form New Connections  </a:t>
            </a:r>
            <a:endParaRPr lang="en-US" dirty="0"/>
          </a:p>
        </p:txBody>
      </p:sp>
      <p:sp>
        <p:nvSpPr>
          <p:cNvPr id="8" name="Content Placeholder 7"/>
          <p:cNvSpPr>
            <a:spLocks noGrp="1"/>
          </p:cNvSpPr>
          <p:nvPr>
            <p:ph idx="1"/>
          </p:nvPr>
        </p:nvSpPr>
        <p:spPr>
          <a:xfrm>
            <a:off x="5791200" y="1295400"/>
            <a:ext cx="2514600" cy="4187952"/>
          </a:xfrm>
        </p:spPr>
        <p:txBody>
          <a:bodyPr anchor="ctr">
            <a:noAutofit/>
          </a:bodyPr>
          <a:lstStyle/>
          <a:p>
            <a:r>
              <a:rPr lang="en-US" dirty="0" smtClean="0"/>
              <a:t>Pathways</a:t>
            </a:r>
          </a:p>
          <a:p>
            <a:endParaRPr lang="en-US" dirty="0" smtClean="0"/>
          </a:p>
          <a:p>
            <a:r>
              <a:rPr lang="en-US" dirty="0" smtClean="0"/>
              <a:t>Synapses</a:t>
            </a:r>
          </a:p>
          <a:p>
            <a:endParaRPr lang="en-US" dirty="0" smtClean="0"/>
          </a:p>
          <a:p>
            <a:r>
              <a:rPr lang="en-US" dirty="0" smtClean="0"/>
              <a:t>Brain Plasticity</a:t>
            </a:r>
          </a:p>
          <a:p>
            <a:endParaRPr lang="en-US" dirty="0" smtClean="0"/>
          </a:p>
        </p:txBody>
      </p:sp>
      <p:pic>
        <p:nvPicPr>
          <p:cNvPr id="5" name="Picture 4" descr="Brain Pathways.jpg"/>
          <p:cNvPicPr>
            <a:picLocks noChangeAspect="1"/>
          </p:cNvPicPr>
          <p:nvPr/>
        </p:nvPicPr>
        <p:blipFill>
          <a:blip r:embed="rId3" cstate="print"/>
          <a:stretch>
            <a:fillRect/>
          </a:stretch>
        </p:blipFill>
        <p:spPr>
          <a:xfrm>
            <a:off x="390277" y="1524000"/>
            <a:ext cx="5248523" cy="4038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0" y="243840"/>
            <a:ext cx="9144000" cy="1051560"/>
          </a:xfrm>
        </p:spPr>
        <p:txBody>
          <a:bodyPr>
            <a:normAutofit/>
          </a:bodyPr>
          <a:lstStyle/>
          <a:p>
            <a:r>
              <a:rPr lang="en-US" dirty="0" smtClean="0"/>
              <a:t>Cells that Fire Together, Wire Together</a:t>
            </a:r>
            <a:endParaRPr lang="en-US" dirty="0"/>
          </a:p>
        </p:txBody>
      </p:sp>
      <p:sp>
        <p:nvSpPr>
          <p:cNvPr id="13" name="Content Placeholder 12"/>
          <p:cNvSpPr>
            <a:spLocks noGrp="1"/>
          </p:cNvSpPr>
          <p:nvPr>
            <p:ph sz="half" idx="1"/>
          </p:nvPr>
        </p:nvSpPr>
        <p:spPr>
          <a:xfrm>
            <a:off x="514352" y="1325880"/>
            <a:ext cx="3931920" cy="4998720"/>
          </a:xfrm>
        </p:spPr>
        <p:txBody>
          <a:bodyPr>
            <a:normAutofit/>
          </a:bodyPr>
          <a:lstStyle/>
          <a:p>
            <a:r>
              <a:rPr lang="en-US" dirty="0" smtClean="0"/>
              <a:t>Long Term </a:t>
            </a:r>
            <a:r>
              <a:rPr lang="en-US" dirty="0" err="1" smtClean="0"/>
              <a:t>Potentiation</a:t>
            </a:r>
            <a:r>
              <a:rPr lang="en-US" dirty="0" smtClean="0"/>
              <a:t> (LTP)</a:t>
            </a:r>
          </a:p>
          <a:p>
            <a:pPr lvl="1">
              <a:buFont typeface="Courier New"/>
              <a:buChar char="o"/>
            </a:pPr>
            <a:r>
              <a:rPr lang="en-US" i="1" dirty="0" smtClean="0"/>
              <a:t>“Cells that fire together, wire together”</a:t>
            </a:r>
          </a:p>
          <a:p>
            <a:pPr lvl="2">
              <a:buNone/>
            </a:pPr>
            <a:r>
              <a:rPr lang="en-US" i="1" dirty="0" smtClean="0"/>
              <a:t>- </a:t>
            </a:r>
            <a:r>
              <a:rPr lang="en-US" dirty="0" err="1" smtClean="0"/>
              <a:t>Hebb’s</a:t>
            </a:r>
            <a:r>
              <a:rPr lang="en-US" dirty="0" smtClean="0"/>
              <a:t> Law</a:t>
            </a:r>
          </a:p>
          <a:p>
            <a:pPr>
              <a:buNone/>
            </a:pPr>
            <a:endParaRPr lang="en-US" dirty="0" smtClean="0"/>
          </a:p>
          <a:p>
            <a:r>
              <a:rPr lang="en-US" dirty="0" smtClean="0"/>
              <a:t>Long Term Depression (LTD)</a:t>
            </a:r>
          </a:p>
          <a:p>
            <a:pPr lvl="1">
              <a:buFont typeface="Courier New"/>
              <a:buChar char="o"/>
            </a:pPr>
            <a:r>
              <a:rPr lang="en-US" i="1" dirty="0" smtClean="0"/>
              <a:t>“Use it or Lose it” </a:t>
            </a:r>
          </a:p>
          <a:p>
            <a:endParaRPr lang="en-US" i="1" dirty="0"/>
          </a:p>
        </p:txBody>
      </p:sp>
      <p:pic>
        <p:nvPicPr>
          <p:cNvPr id="6" name="Content Placeholder 5" descr="Synapse_1.jpg"/>
          <p:cNvPicPr>
            <a:picLocks noGrp="1" noChangeAspect="1"/>
          </p:cNvPicPr>
          <p:nvPr>
            <p:ph sz="half" idx="2"/>
          </p:nvPr>
        </p:nvPicPr>
        <p:blipFill>
          <a:blip r:embed="rId3" cstate="print"/>
          <a:stretch>
            <a:fillRect/>
          </a:stretch>
        </p:blipFill>
        <p:spPr>
          <a:xfrm>
            <a:off x="4419600" y="2209800"/>
            <a:ext cx="4038600" cy="3028950"/>
          </a:xfrm>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idx="1"/>
          </p:nvPr>
        </p:nvSpPr>
        <p:spPr>
          <a:xfrm>
            <a:off x="152400" y="990600"/>
            <a:ext cx="3931920" cy="792162"/>
          </a:xfrm>
        </p:spPr>
        <p:txBody>
          <a:bodyPr>
            <a:noAutofit/>
          </a:bodyPr>
          <a:lstStyle/>
          <a:p>
            <a:pPr algn="ctr"/>
            <a:r>
              <a:rPr lang="en-US" sz="3200" dirty="0" smtClean="0"/>
              <a:t>Minimize Losses</a:t>
            </a:r>
            <a:endParaRPr lang="en-US" sz="3200" dirty="0"/>
          </a:p>
        </p:txBody>
      </p:sp>
      <p:sp>
        <p:nvSpPr>
          <p:cNvPr id="12" name="Content Placeholder 11"/>
          <p:cNvSpPr>
            <a:spLocks noGrp="1"/>
          </p:cNvSpPr>
          <p:nvPr>
            <p:ph sz="half" idx="2"/>
          </p:nvPr>
        </p:nvSpPr>
        <p:spPr>
          <a:xfrm>
            <a:off x="457200" y="4419600"/>
            <a:ext cx="3931920" cy="1981200"/>
          </a:xfrm>
        </p:spPr>
        <p:txBody>
          <a:bodyPr>
            <a:normAutofit/>
          </a:bodyPr>
          <a:lstStyle/>
          <a:p>
            <a:r>
              <a:rPr lang="en-US" dirty="0" smtClean="0"/>
              <a:t>Prevent or slow disease processes</a:t>
            </a:r>
          </a:p>
          <a:p>
            <a:r>
              <a:rPr lang="en-US" dirty="0" smtClean="0"/>
              <a:t>Avoid brain injury</a:t>
            </a:r>
          </a:p>
          <a:p>
            <a:r>
              <a:rPr lang="en-US" dirty="0" smtClean="0"/>
              <a:t>Reduce stress</a:t>
            </a:r>
            <a:endParaRPr lang="en-US" dirty="0"/>
          </a:p>
        </p:txBody>
      </p:sp>
      <p:sp>
        <p:nvSpPr>
          <p:cNvPr id="13" name="Text Placeholder 12"/>
          <p:cNvSpPr>
            <a:spLocks noGrp="1"/>
          </p:cNvSpPr>
          <p:nvPr>
            <p:ph type="body" sz="quarter" idx="3"/>
          </p:nvPr>
        </p:nvSpPr>
        <p:spPr>
          <a:xfrm>
            <a:off x="4191000" y="990600"/>
            <a:ext cx="5181600" cy="792162"/>
          </a:xfrm>
        </p:spPr>
        <p:txBody>
          <a:bodyPr>
            <a:noAutofit/>
          </a:bodyPr>
          <a:lstStyle/>
          <a:p>
            <a:r>
              <a:rPr lang="en-US" sz="3200" dirty="0" smtClean="0"/>
              <a:t>Maximize Contributions</a:t>
            </a:r>
            <a:endParaRPr lang="en-US" sz="3200" dirty="0"/>
          </a:p>
        </p:txBody>
      </p:sp>
      <p:sp>
        <p:nvSpPr>
          <p:cNvPr id="14" name="Content Placeholder 13"/>
          <p:cNvSpPr>
            <a:spLocks noGrp="1"/>
          </p:cNvSpPr>
          <p:nvPr>
            <p:ph sz="quarter" idx="4"/>
          </p:nvPr>
        </p:nvSpPr>
        <p:spPr>
          <a:xfrm>
            <a:off x="4648200" y="4419600"/>
            <a:ext cx="3931920" cy="2057400"/>
          </a:xfrm>
        </p:spPr>
        <p:txBody>
          <a:bodyPr>
            <a:normAutofit/>
          </a:bodyPr>
          <a:lstStyle/>
          <a:p>
            <a:r>
              <a:rPr lang="en-US" dirty="0" smtClean="0"/>
              <a:t>Maximize new brain cell growth</a:t>
            </a:r>
          </a:p>
          <a:p>
            <a:r>
              <a:rPr lang="en-US" dirty="0" smtClean="0"/>
              <a:t>Grow new connections between brain cells</a:t>
            </a:r>
          </a:p>
          <a:p>
            <a:endParaRPr lang="en-US" dirty="0"/>
          </a:p>
        </p:txBody>
      </p:sp>
      <p:sp>
        <p:nvSpPr>
          <p:cNvPr id="7" name="Title 6"/>
          <p:cNvSpPr>
            <a:spLocks noGrp="1"/>
          </p:cNvSpPr>
          <p:nvPr>
            <p:ph type="title"/>
          </p:nvPr>
        </p:nvSpPr>
        <p:spPr>
          <a:xfrm>
            <a:off x="457200" y="76200"/>
            <a:ext cx="8229600" cy="1143000"/>
          </a:xfrm>
        </p:spPr>
        <p:txBody>
          <a:bodyPr>
            <a:normAutofit/>
          </a:bodyPr>
          <a:lstStyle/>
          <a:p>
            <a:r>
              <a:rPr lang="en-US" dirty="0" smtClean="0"/>
              <a:t>Your Brain’s 401K</a:t>
            </a:r>
            <a:endParaRPr lang="en-US" dirty="0"/>
          </a:p>
        </p:txBody>
      </p:sp>
      <p:pic>
        <p:nvPicPr>
          <p:cNvPr id="9" name="Picture 8"/>
          <p:cNvPicPr>
            <a:picLocks noChangeAspect="1"/>
          </p:cNvPicPr>
          <p:nvPr/>
        </p:nvPicPr>
        <p:blipFill>
          <a:blip r:embed="rId3" cstate="print"/>
          <a:stretch>
            <a:fillRect/>
          </a:stretch>
        </p:blipFill>
        <p:spPr>
          <a:xfrm>
            <a:off x="4770120" y="1782762"/>
            <a:ext cx="2971800" cy="2493818"/>
          </a:xfrm>
          <a:prstGeom prst="rect">
            <a:avLst/>
          </a:prstGeom>
        </p:spPr>
      </p:pic>
      <p:pic>
        <p:nvPicPr>
          <p:cNvPr id="15" name="Picture 14"/>
          <p:cNvPicPr>
            <a:picLocks noChangeAspect="1"/>
          </p:cNvPicPr>
          <p:nvPr/>
        </p:nvPicPr>
        <p:blipFill>
          <a:blip r:embed="rId4" cstate="print"/>
          <a:stretch>
            <a:fillRect/>
          </a:stretch>
        </p:blipFill>
        <p:spPr>
          <a:xfrm>
            <a:off x="580390" y="1782762"/>
            <a:ext cx="3001010" cy="251833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 y="2209800"/>
            <a:ext cx="8382000" cy="1862048"/>
          </a:xfrm>
          <a:prstGeom prst="rect">
            <a:avLst/>
          </a:prstGeom>
          <a:ln w="63500"/>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11500"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pitchFamily="34" charset="0"/>
                <a:cs typeface="Arial" pitchFamily="34" charset="0"/>
              </a:rPr>
              <a:t>Disclaimer!</a:t>
            </a:r>
            <a:endParaRPr lang="en-US" sz="11500" b="1" dirty="0">
              <a:ln w="18000">
                <a:solidFill>
                  <a:schemeClr val="accent2">
                    <a:satMod val="140000"/>
                  </a:schemeClr>
                </a:solidFill>
                <a:prstDash val="solid"/>
                <a:miter lim="800000"/>
              </a:ln>
              <a:noFill/>
              <a:effectLst>
                <a:outerShdw blurRad="25500" dist="23000" dir="7020000" algn="tl">
                  <a:srgbClr val="000000">
                    <a:alpha val="50000"/>
                  </a:srgbClr>
                </a:outerShdw>
              </a:effectLst>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p:cNvGraphicFramePr/>
          <p:nvPr/>
        </p:nvGraphicFramePr>
        <p:xfrm>
          <a:off x="457200" y="1371600"/>
          <a:ext cx="80772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a:xfrm>
            <a:off x="457200" y="0"/>
            <a:ext cx="8229600" cy="1143000"/>
          </a:xfrm>
        </p:spPr>
        <p:txBody>
          <a:bodyPr/>
          <a:lstStyle/>
          <a:p>
            <a:r>
              <a:rPr lang="en-US" dirty="0" smtClean="0"/>
              <a:t>Additional Brain Health Courses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57200" y="1091666"/>
            <a:ext cx="8229600" cy="1143000"/>
          </a:xfrm>
        </p:spPr>
        <p:txBody>
          <a:bodyPr/>
          <a:lstStyle/>
          <a:p>
            <a:r>
              <a:rPr lang="en-US" dirty="0" smtClean="0"/>
              <a:t>3 Key Ways to Invest</a:t>
            </a:r>
            <a:endParaRPr lang="en-US" dirty="0"/>
          </a:p>
        </p:txBody>
      </p:sp>
      <p:graphicFrame>
        <p:nvGraphicFramePr>
          <p:cNvPr id="6" name="Content Placeholder 5"/>
          <p:cNvGraphicFramePr>
            <a:graphicFrameLocks noGrp="1"/>
          </p:cNvGraphicFramePr>
          <p:nvPr>
            <p:ph idx="1"/>
          </p:nvPr>
        </p:nvGraphicFramePr>
        <p:xfrm>
          <a:off x="339827" y="2165350"/>
          <a:ext cx="7965973"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Peak Performance!</a:t>
            </a:r>
            <a:endParaRPr lang="en-US" dirty="0"/>
          </a:p>
        </p:txBody>
      </p:sp>
      <p:pic>
        <p:nvPicPr>
          <p:cNvPr id="9" name="Content Placeholder 8"/>
          <p:cNvPicPr>
            <a:picLocks noGrp="1" noChangeAspect="1"/>
          </p:cNvPicPr>
          <p:nvPr>
            <p:ph idx="1"/>
          </p:nvPr>
        </p:nvPicPr>
        <p:blipFill>
          <a:blip r:embed="rId3" cstate="print"/>
          <a:srcRect l="-11216" r="-11216"/>
          <a:stretch>
            <a:fillRect/>
          </a:stretch>
        </p:blipFill>
        <p:spPr>
          <a:xfrm>
            <a:off x="838200" y="1600200"/>
            <a:ext cx="7543800" cy="4148799"/>
          </a:xfr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Health Dividends</a:t>
            </a:r>
            <a:endParaRPr lang="en-US" dirty="0"/>
          </a:p>
        </p:txBody>
      </p:sp>
      <p:pic>
        <p:nvPicPr>
          <p:cNvPr id="5" name="Content Placeholder 4" descr="148053332.jpg"/>
          <p:cNvPicPr>
            <a:picLocks noGrp="1" noChangeAspect="1"/>
          </p:cNvPicPr>
          <p:nvPr>
            <p:ph idx="1"/>
          </p:nvPr>
        </p:nvPicPr>
        <p:blipFill>
          <a:blip r:embed="rId3" cstate="print">
            <a:extLst>
              <a:ext uri="{28A0092B-C50C-407E-A947-70E740481C1C}">
                <a14:useLocalDpi xmlns:a14="http://schemas.microsoft.com/office/drawing/2010/main" val="0"/>
              </a:ext>
            </a:extLst>
          </a:blip>
          <a:srcRect t="11133" b="11133"/>
          <a:stretch>
            <a:fillRect/>
          </a:stretch>
        </p:blipFill>
        <p:spPr>
          <a:xfrm>
            <a:off x="304800" y="1524000"/>
            <a:ext cx="7543800" cy="4148799"/>
          </a:xfr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Give Yourself a Break</a:t>
            </a:r>
            <a:endParaRPr lang="en-US" dirty="0"/>
          </a:p>
        </p:txBody>
      </p:sp>
      <p:pic>
        <p:nvPicPr>
          <p:cNvPr id="16" name="Content Placeholder 15" descr="Man in Hammock.jpg"/>
          <p:cNvPicPr>
            <a:picLocks noGrp="1" noChangeAspect="1"/>
          </p:cNvPicPr>
          <p:nvPr>
            <p:ph idx="1"/>
          </p:nvPr>
        </p:nvPicPr>
        <p:blipFill>
          <a:blip r:embed="rId3" cstate="print"/>
          <a:srcRect l="-10610" r="-10610"/>
          <a:stretch>
            <a:fillRect/>
          </a:stretch>
        </p:blipFill>
        <p:spPr>
          <a:xfrm>
            <a:off x="457200" y="1417637"/>
            <a:ext cx="8229600" cy="4525963"/>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Outline</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Overview of:</a:t>
            </a:r>
          </a:p>
          <a:p>
            <a:pPr marL="914400" lvl="1" indent="-514350">
              <a:buFont typeface="+mj-lt"/>
              <a:buAutoNum type="arabicPeriod"/>
            </a:pPr>
            <a:r>
              <a:rPr lang="en-US" dirty="0" smtClean="0"/>
              <a:t>Brain Health Now and Later</a:t>
            </a:r>
          </a:p>
          <a:p>
            <a:pPr marL="914400" lvl="1" indent="-514350">
              <a:buFont typeface="+mj-lt"/>
              <a:buAutoNum type="arabicPeriod"/>
            </a:pPr>
            <a:r>
              <a:rPr lang="en-US" dirty="0" smtClean="0"/>
              <a:t>Dementia and Cognitive Reserve</a:t>
            </a:r>
          </a:p>
          <a:p>
            <a:pPr marL="914400" lvl="1" indent="-514350">
              <a:buFont typeface="+mj-lt"/>
              <a:buAutoNum type="arabicPeriod"/>
            </a:pPr>
            <a:r>
              <a:rPr lang="en-US" dirty="0" smtClean="0"/>
              <a:t>Brain Plasticity</a:t>
            </a:r>
          </a:p>
          <a:p>
            <a:pPr marL="914400" lvl="1" indent="-514350">
              <a:buFont typeface="+mj-lt"/>
              <a:buAutoNum type="arabicPeriod"/>
            </a:pPr>
            <a:r>
              <a:rPr lang="en-US" smtClean="0"/>
              <a:t>Peak Performance</a:t>
            </a:r>
          </a:p>
          <a:p>
            <a:pPr marL="514350" indent="-514350">
              <a:buNone/>
            </a:pPr>
            <a:endParaRPr lang="en-US" dirty="0" smtClean="0"/>
          </a:p>
          <a:p>
            <a:pPr marL="514350" indent="-514350">
              <a:buFont typeface="+mj-lt"/>
              <a:buAutoNum type="arabicPeriod"/>
            </a:pPr>
            <a:r>
              <a:rPr lang="en-US" dirty="0" smtClean="0"/>
              <a:t>Introduction to Program Format</a:t>
            </a:r>
          </a:p>
          <a:p>
            <a:pPr marL="514350" indent="-514350">
              <a:buNone/>
            </a:pPr>
            <a:endParaRPr lang="en-US" dirty="0" smtClean="0"/>
          </a:p>
          <a:p>
            <a:pPr marL="514350" indent="-514350">
              <a:buFont typeface="+mj-lt"/>
              <a:buAutoNum type="arabicPeriod"/>
            </a:pPr>
            <a:r>
              <a:rPr lang="en-US" dirty="0" smtClean="0"/>
              <a:t>Memory Exercise</a:t>
            </a:r>
          </a:p>
          <a:p>
            <a:pPr marL="514350" indent="-514350">
              <a:buFont typeface="+mj-lt"/>
              <a:buAutoNum type="arabicPeriod"/>
            </a:pPr>
            <a:endParaRPr lang="en-US" dirty="0" smtClean="0"/>
          </a:p>
          <a:p>
            <a:pPr marL="514350" indent="-514350">
              <a:buFont typeface="+mj-lt"/>
              <a:buAutoNum type="arabicPeriod"/>
            </a:pPr>
            <a:r>
              <a:rPr lang="en-US" dirty="0" smtClean="0"/>
              <a:t>Goal Setting</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183880" cy="1051560"/>
          </a:xfrm>
        </p:spPr>
        <p:txBody>
          <a:bodyPr/>
          <a:lstStyle/>
          <a:p>
            <a:r>
              <a:rPr lang="en-US" dirty="0" smtClean="0"/>
              <a:t>CR Contribution Logs</a:t>
            </a:r>
            <a:endParaRPr lang="en-US" dirty="0"/>
          </a:p>
        </p:txBody>
      </p:sp>
      <p:sp>
        <p:nvSpPr>
          <p:cNvPr id="4" name="Content Placeholder 3"/>
          <p:cNvSpPr>
            <a:spLocks noGrp="1"/>
          </p:cNvSpPr>
          <p:nvPr>
            <p:ph idx="1"/>
          </p:nvPr>
        </p:nvSpPr>
        <p:spPr/>
        <p:txBody>
          <a:bodyPr/>
          <a:lstStyle/>
          <a:p>
            <a:r>
              <a:rPr lang="en-US" dirty="0" smtClean="0"/>
              <a:t>Demo how to use online log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Memory Strategy #1</a:t>
            </a:r>
            <a:endParaRPr lang="en-US" dirty="0"/>
          </a:p>
        </p:txBody>
      </p:sp>
      <p:pic>
        <p:nvPicPr>
          <p:cNvPr id="4" name="Content Placeholder 3"/>
          <p:cNvPicPr>
            <a:picLocks noGrp="1" noChangeAspect="1"/>
          </p:cNvPicPr>
          <p:nvPr>
            <p:ph sz="half" idx="1"/>
          </p:nvPr>
        </p:nvPicPr>
        <p:blipFill>
          <a:blip r:embed="rId3" cstate="print"/>
          <a:srcRect t="-31273" b="-31273"/>
          <a:stretch>
            <a:fillRect/>
          </a:stretch>
        </p:blipFill>
        <p:spPr>
          <a:xfrm>
            <a:off x="457200" y="1819665"/>
            <a:ext cx="4495800" cy="5038336"/>
          </a:xfrm>
        </p:spPr>
      </p:pic>
      <p:sp>
        <p:nvSpPr>
          <p:cNvPr id="5" name="Content Placeholder 4"/>
          <p:cNvSpPr>
            <a:spLocks noGrp="1"/>
          </p:cNvSpPr>
          <p:nvPr>
            <p:ph sz="half" idx="2"/>
          </p:nvPr>
        </p:nvSpPr>
        <p:spPr>
          <a:xfrm>
            <a:off x="4419600" y="2286000"/>
            <a:ext cx="4343400" cy="3505200"/>
          </a:xfrm>
        </p:spPr>
        <p:txBody>
          <a:bodyPr/>
          <a:lstStyle/>
          <a:p>
            <a:pPr lvl="0">
              <a:defRPr/>
            </a:pPr>
            <a:r>
              <a:rPr lang="en-US" dirty="0" smtClean="0"/>
              <a:t>Look Up and Around</a:t>
            </a:r>
          </a:p>
          <a:p>
            <a:pPr marL="800100" lvl="1" indent="-342900">
              <a:buFont typeface="Arial" pitchFamily="34" charset="0"/>
              <a:buChar char="•"/>
            </a:pPr>
            <a:r>
              <a:rPr lang="en-US" sz="2800" dirty="0" smtClean="0"/>
              <a:t>Put in the Effort</a:t>
            </a:r>
          </a:p>
          <a:p>
            <a:pPr lvl="0">
              <a:defRPr/>
            </a:pPr>
            <a:r>
              <a:rPr lang="en-US" dirty="0" smtClean="0"/>
              <a:t>Stay “Present”</a:t>
            </a:r>
          </a:p>
          <a:p>
            <a:pPr lvl="0">
              <a:defRPr/>
            </a:pPr>
            <a:r>
              <a:rPr lang="en-US" dirty="0" smtClean="0"/>
              <a:t>Get your Hearing or Vision Checked</a:t>
            </a:r>
          </a:p>
        </p:txBody>
      </p:sp>
      <p:sp>
        <p:nvSpPr>
          <p:cNvPr id="8" name="Content Placeholder 4"/>
          <p:cNvSpPr txBox="1">
            <a:spLocks/>
          </p:cNvSpPr>
          <p:nvPr/>
        </p:nvSpPr>
        <p:spPr>
          <a:xfrm>
            <a:off x="914400" y="1752600"/>
            <a:ext cx="4038600" cy="2819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800" dirty="0" smtClean="0"/>
          </a:p>
        </p:txBody>
      </p:sp>
      <p:sp>
        <p:nvSpPr>
          <p:cNvPr id="15" name="TextBox 14"/>
          <p:cNvSpPr txBox="1"/>
          <p:nvPr/>
        </p:nvSpPr>
        <p:spPr>
          <a:xfrm>
            <a:off x="304800" y="1295400"/>
            <a:ext cx="8382000" cy="646331"/>
          </a:xfrm>
          <a:prstGeom prst="rect">
            <a:avLst/>
          </a:prstGeom>
          <a:noFill/>
        </p:spPr>
        <p:txBody>
          <a:bodyPr wrap="square" rtlCol="0">
            <a:spAutoFit/>
          </a:bodyPr>
          <a:lstStyle/>
          <a:p>
            <a:r>
              <a:rPr lang="en-US" sz="3600" dirty="0" smtClean="0"/>
              <a:t>Improve Memory by Improving </a:t>
            </a:r>
            <a:r>
              <a:rPr lang="en-US" sz="3600" dirty="0" smtClean="0">
                <a:solidFill>
                  <a:srgbClr val="F79646"/>
                </a:solidFill>
              </a:rPr>
              <a:t>Attention</a:t>
            </a:r>
            <a:endParaRPr lang="en-US" sz="3600" dirty="0">
              <a:solidFill>
                <a:srgbClr val="F79646"/>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Attention</a:t>
            </a:r>
            <a:endParaRPr lang="en-US" dirty="0"/>
          </a:p>
        </p:txBody>
      </p:sp>
      <p:sp>
        <p:nvSpPr>
          <p:cNvPr id="3" name="Content Placeholder 2"/>
          <p:cNvSpPr>
            <a:spLocks noGrp="1"/>
          </p:cNvSpPr>
          <p:nvPr>
            <p:ph sz="half" idx="1"/>
          </p:nvPr>
        </p:nvSpPr>
        <p:spPr>
          <a:xfrm>
            <a:off x="228600" y="1600200"/>
            <a:ext cx="5486400" cy="4953000"/>
          </a:xfrm>
        </p:spPr>
        <p:txBody>
          <a:bodyPr>
            <a:normAutofit fontScale="92500"/>
          </a:bodyPr>
          <a:lstStyle/>
          <a:p>
            <a:r>
              <a:rPr lang="en-US" b="1" dirty="0" smtClean="0"/>
              <a:t>Manage Your Environment</a:t>
            </a:r>
          </a:p>
          <a:p>
            <a:pPr lvl="1"/>
            <a:r>
              <a:rPr lang="en-US" dirty="0" smtClean="0"/>
              <a:t>Reduce </a:t>
            </a:r>
            <a:r>
              <a:rPr lang="en-US" b="1" dirty="0" smtClean="0"/>
              <a:t>Distractions </a:t>
            </a:r>
            <a:r>
              <a:rPr lang="en-US" dirty="0" smtClean="0"/>
              <a:t>and </a:t>
            </a:r>
            <a:r>
              <a:rPr lang="en-US" b="1" dirty="0" smtClean="0"/>
              <a:t>Interruptions</a:t>
            </a:r>
          </a:p>
          <a:p>
            <a:r>
              <a:rPr lang="en-US" b="1" dirty="0" smtClean="0"/>
              <a:t>Do One Thing at a Time</a:t>
            </a:r>
          </a:p>
          <a:p>
            <a:pPr lvl="1"/>
            <a:r>
              <a:rPr lang="en-US" dirty="0" smtClean="0"/>
              <a:t>Multi-tasking is a Myth!</a:t>
            </a:r>
          </a:p>
          <a:p>
            <a:pPr lvl="1"/>
            <a:r>
              <a:rPr lang="en-US" dirty="0" smtClean="0"/>
              <a:t>Multi-tasking can be toxic to the brain</a:t>
            </a:r>
          </a:p>
          <a:p>
            <a:r>
              <a:rPr lang="en-US" b="1" dirty="0" smtClean="0"/>
              <a:t>Bribe yourself</a:t>
            </a:r>
          </a:p>
          <a:p>
            <a:r>
              <a:rPr lang="en-US" b="1" dirty="0" smtClean="0"/>
              <a:t>Get Plenty of Rest</a:t>
            </a:r>
          </a:p>
          <a:p>
            <a:pPr lvl="1"/>
            <a:r>
              <a:rPr lang="en-US" dirty="0" smtClean="0"/>
              <a:t>May need to see a sleep doctor</a:t>
            </a:r>
          </a:p>
          <a:p>
            <a:pPr lvl="1"/>
            <a:r>
              <a:rPr lang="en-US" dirty="0" smtClean="0"/>
              <a:t>Resting your when you’re awake</a:t>
            </a:r>
          </a:p>
          <a:p>
            <a:r>
              <a:rPr lang="en-US" b="1" dirty="0" smtClean="0"/>
              <a:t>Manage your Emotions</a:t>
            </a:r>
          </a:p>
        </p:txBody>
      </p:sp>
      <p:pic>
        <p:nvPicPr>
          <p:cNvPr id="15" name="Content Placeholder 14"/>
          <p:cNvPicPr>
            <a:picLocks noGrp="1" noChangeAspect="1"/>
          </p:cNvPicPr>
          <p:nvPr>
            <p:ph sz="half" idx="2"/>
          </p:nvPr>
        </p:nvPicPr>
        <p:blipFill>
          <a:blip r:embed="rId3" cstate="print"/>
          <a:srcRect t="-39654" b="-39654"/>
          <a:stretch>
            <a:fillRect/>
          </a:stretch>
        </p:blipFill>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Attention Exercise</a:t>
            </a:r>
            <a:endParaRPr lang="en-US" dirty="0"/>
          </a:p>
        </p:txBody>
      </p:sp>
      <p:sp>
        <p:nvSpPr>
          <p:cNvPr id="6" name="Content Placeholder 5"/>
          <p:cNvSpPr>
            <a:spLocks noGrp="1"/>
          </p:cNvSpPr>
          <p:nvPr>
            <p:ph sz="half" idx="1"/>
          </p:nvPr>
        </p:nvSpPr>
        <p:spPr>
          <a:xfrm>
            <a:off x="457200" y="1600201"/>
            <a:ext cx="8229600" cy="1142999"/>
          </a:xfrm>
        </p:spPr>
        <p:txBody>
          <a:bodyPr>
            <a:normAutofit fontScale="62500" lnSpcReduction="20000"/>
          </a:bodyPr>
          <a:lstStyle/>
          <a:p>
            <a:pPr lvl="0">
              <a:defRPr/>
            </a:pPr>
            <a:r>
              <a:rPr lang="en-US" dirty="0" smtClean="0"/>
              <a:t>Read the following number strings at a pace of </a:t>
            </a:r>
            <a:r>
              <a:rPr lang="en-US" b="1" dirty="0" smtClean="0"/>
              <a:t>one digit per second</a:t>
            </a:r>
          </a:p>
          <a:p>
            <a:pPr lvl="0">
              <a:defRPr/>
            </a:pPr>
            <a:endParaRPr lang="en-US" dirty="0" smtClean="0"/>
          </a:p>
          <a:p>
            <a:pPr lvl="0">
              <a:defRPr/>
            </a:pPr>
            <a:r>
              <a:rPr lang="en-US" dirty="0" smtClean="0"/>
              <a:t>The person who goes second just reads the number strings in the reverse order (e.g.: Start with “4” on the first one – 493)</a:t>
            </a:r>
          </a:p>
          <a:p>
            <a:pPr lvl="0">
              <a:defRPr/>
            </a:pPr>
            <a:endParaRPr lang="en-US" dirty="0" smtClean="0"/>
          </a:p>
          <a:p>
            <a:endParaRPr lang="en-US" dirty="0"/>
          </a:p>
        </p:txBody>
      </p:sp>
      <p:sp>
        <p:nvSpPr>
          <p:cNvPr id="7" name="Content Placeholder 6"/>
          <p:cNvSpPr>
            <a:spLocks noGrp="1"/>
          </p:cNvSpPr>
          <p:nvPr>
            <p:ph sz="half" idx="2"/>
          </p:nvPr>
        </p:nvSpPr>
        <p:spPr>
          <a:xfrm>
            <a:off x="609600" y="2819400"/>
            <a:ext cx="3886200" cy="3306763"/>
          </a:xfrm>
        </p:spPr>
        <p:txBody>
          <a:bodyPr>
            <a:normAutofit fontScale="62500" lnSpcReduction="20000"/>
          </a:bodyPr>
          <a:lstStyle/>
          <a:p>
            <a:pPr lvl="0">
              <a:defRPr/>
            </a:pPr>
            <a:r>
              <a:rPr lang="en-US" dirty="0" smtClean="0"/>
              <a:t>3 – 9 – 4 </a:t>
            </a:r>
          </a:p>
          <a:p>
            <a:pPr lvl="0">
              <a:defRPr/>
            </a:pPr>
            <a:r>
              <a:rPr lang="en-US" dirty="0" smtClean="0"/>
              <a:t>2 – 8 – 7 </a:t>
            </a:r>
          </a:p>
          <a:p>
            <a:pPr lvl="0">
              <a:defRPr/>
            </a:pPr>
            <a:r>
              <a:rPr lang="en-US" dirty="0" smtClean="0"/>
              <a:t>5 – 3 – 9 </a:t>
            </a:r>
          </a:p>
          <a:p>
            <a:pPr lvl="0">
              <a:buNone/>
              <a:defRPr/>
            </a:pPr>
            <a:endParaRPr lang="en-US" dirty="0" smtClean="0"/>
          </a:p>
          <a:p>
            <a:pPr lvl="0">
              <a:defRPr/>
            </a:pPr>
            <a:r>
              <a:rPr lang="en-US" dirty="0" smtClean="0"/>
              <a:t>9 – 4 – 3 – 1 </a:t>
            </a:r>
          </a:p>
          <a:p>
            <a:pPr lvl="0">
              <a:defRPr/>
            </a:pPr>
            <a:r>
              <a:rPr lang="en-US" dirty="0" smtClean="0"/>
              <a:t>5 – 8 – 1 – 7</a:t>
            </a:r>
          </a:p>
          <a:p>
            <a:pPr lvl="0">
              <a:defRPr/>
            </a:pPr>
            <a:r>
              <a:rPr lang="en-US" dirty="0" smtClean="0"/>
              <a:t>7 – 3 – 5 – 9 </a:t>
            </a:r>
          </a:p>
          <a:p>
            <a:pPr lvl="0">
              <a:defRPr/>
            </a:pPr>
            <a:endParaRPr lang="en-US" dirty="0" smtClean="0"/>
          </a:p>
          <a:p>
            <a:pPr lvl="0">
              <a:defRPr/>
            </a:pPr>
            <a:r>
              <a:rPr lang="en-US" dirty="0" smtClean="0"/>
              <a:t>7 – 4 – 5 – 6 – 1</a:t>
            </a:r>
          </a:p>
          <a:p>
            <a:pPr lvl="0">
              <a:defRPr/>
            </a:pPr>
            <a:r>
              <a:rPr lang="en-US" dirty="0" smtClean="0"/>
              <a:t>4 – 8 – 7 – 2 – 6</a:t>
            </a:r>
          </a:p>
          <a:p>
            <a:pPr lvl="0">
              <a:defRPr/>
            </a:pPr>
            <a:r>
              <a:rPr lang="en-US" dirty="0" smtClean="0"/>
              <a:t>5 – 3 – 8 – 9 – 2  </a:t>
            </a:r>
          </a:p>
          <a:p>
            <a:endParaRPr lang="en-US" dirty="0"/>
          </a:p>
        </p:txBody>
      </p:sp>
      <p:sp>
        <p:nvSpPr>
          <p:cNvPr id="5" name="Content Placeholder 3"/>
          <p:cNvSpPr txBox="1">
            <a:spLocks/>
          </p:cNvSpPr>
          <p:nvPr/>
        </p:nvSpPr>
        <p:spPr>
          <a:xfrm>
            <a:off x="609600" y="1371600"/>
            <a:ext cx="8077200" cy="502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Content Placeholder 6"/>
          <p:cNvSpPr txBox="1">
            <a:spLocks/>
          </p:cNvSpPr>
          <p:nvPr/>
        </p:nvSpPr>
        <p:spPr>
          <a:xfrm>
            <a:off x="3962400" y="2819400"/>
            <a:ext cx="4648200" cy="3306763"/>
          </a:xfrm>
          <a:prstGeom prst="rect">
            <a:avLst/>
          </a:prstGeom>
        </p:spPr>
        <p:txBody>
          <a:bodyPr vert="horz" lIns="91440" tIns="45720" rIns="91440" bIns="45720" rtlCol="0">
            <a:normAutofit fontScale="6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8 – 9 – 2 – 3 – 7 – 6</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smtClean="0"/>
              <a:t>4 – 7 – 5 – 2 – 6 – 3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9 – 5</a:t>
            </a:r>
            <a:r>
              <a:rPr kumimoji="0" lang="en-US" sz="2800" b="0" i="0" u="none" strike="noStrike" kern="1200" cap="none" spc="0" normalizeH="0" noProof="0" dirty="0" smtClean="0">
                <a:ln>
                  <a:noFill/>
                </a:ln>
                <a:solidFill>
                  <a:schemeClr val="tx1"/>
                </a:solidFill>
                <a:effectLst/>
                <a:uLnTx/>
                <a:uFillTx/>
                <a:latin typeface="+mn-lt"/>
                <a:ea typeface="+mn-ea"/>
                <a:cs typeface="+mn-cs"/>
              </a:rPr>
              <a:t> – 4 – 2 – 7 – 1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4 – 0 – 5 – 2 – 9 – 5 – 1</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dirty="0" smtClean="0"/>
              <a:t>7 – 3 – 9 – 2 – 6 – 4 – 0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3</a:t>
            </a:r>
            <a:r>
              <a:rPr kumimoji="0" lang="en-US" sz="2800" b="0" i="0" u="none" strike="noStrike" kern="1200" cap="none" spc="0" normalizeH="0" noProof="0" dirty="0" smtClean="0">
                <a:ln>
                  <a:noFill/>
                </a:ln>
                <a:solidFill>
                  <a:schemeClr val="tx1"/>
                </a:solidFill>
                <a:effectLst/>
                <a:uLnTx/>
                <a:uFillTx/>
                <a:latin typeface="+mn-lt"/>
                <a:ea typeface="+mn-ea"/>
                <a:cs typeface="+mn-cs"/>
              </a:rPr>
              <a:t> – 8 – 2 – 9 – 1 – 7 – 4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sz="2800" baseline="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2800" baseline="0" dirty="0" smtClean="0"/>
              <a:t>4</a:t>
            </a:r>
            <a:r>
              <a:rPr lang="en-US" sz="2800" dirty="0" smtClean="0"/>
              <a:t> – 7 – 9 – 5 – 2 – 8 – 3 – 5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9 – 4 – 3 – 7 – 6</a:t>
            </a:r>
            <a:r>
              <a:rPr kumimoji="0" lang="en-US" sz="2800" b="0" i="0" u="none" strike="noStrike" kern="1200" cap="none" spc="0" normalizeH="0" noProof="0" dirty="0" smtClean="0">
                <a:ln>
                  <a:noFill/>
                </a:ln>
                <a:solidFill>
                  <a:schemeClr val="tx1"/>
                </a:solidFill>
                <a:effectLst/>
                <a:uLnTx/>
                <a:uFillTx/>
                <a:latin typeface="+mn-lt"/>
                <a:ea typeface="+mn-ea"/>
                <a:cs typeface="+mn-cs"/>
              </a:rPr>
              <a:t> – 2 – 4 – 8 </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5 – 1 – 8 – 6 – 3 – 4 – 9 – 2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Week’s Goals Steps</a:t>
            </a:r>
            <a:endParaRPr lang="en-US" strike="sngStrike" dirty="0"/>
          </a:p>
        </p:txBody>
      </p:sp>
      <p:sp>
        <p:nvSpPr>
          <p:cNvPr id="4" name="Content Placeholder 3"/>
          <p:cNvSpPr>
            <a:spLocks noGrp="1"/>
          </p:cNvSpPr>
          <p:nvPr>
            <p:ph idx="1"/>
          </p:nvPr>
        </p:nvSpPr>
        <p:spPr>
          <a:xfrm>
            <a:off x="457200" y="1295400"/>
            <a:ext cx="8229600" cy="4525963"/>
          </a:xfrm>
        </p:spPr>
        <p:txBody>
          <a:bodyPr/>
          <a:lstStyle/>
          <a:p>
            <a:r>
              <a:rPr lang="en-US" dirty="0" smtClean="0">
                <a:solidFill>
                  <a:srgbClr val="F79646"/>
                </a:solidFill>
              </a:rPr>
              <a:t>Memory Goal:</a:t>
            </a:r>
          </a:p>
          <a:p>
            <a:pPr marL="966788" indent="1588">
              <a:buNone/>
            </a:pPr>
            <a:r>
              <a:rPr lang="en-US" sz="2400" dirty="0" smtClean="0"/>
              <a:t>Goal: </a:t>
            </a:r>
            <a:r>
              <a:rPr lang="en-US" sz="2400" u="sng" dirty="0" smtClean="0">
                <a:latin typeface="Brush Script MT Italic"/>
                <a:cs typeface="Brush Script MT Italic"/>
              </a:rPr>
              <a:t>Practice paying close attention to my surroundings for at least 30 seconds, 2 times a day for 4 days</a:t>
            </a:r>
            <a:endParaRPr lang="en-US" sz="2400" dirty="0" smtClean="0"/>
          </a:p>
          <a:p>
            <a:pPr>
              <a:buNone/>
            </a:pPr>
            <a:r>
              <a:rPr lang="en-US" sz="2400" dirty="0" smtClean="0">
                <a:solidFill>
                  <a:prstClr val="black"/>
                </a:solidFill>
              </a:rPr>
              <a:t>		Daily Reward: </a:t>
            </a:r>
            <a:r>
              <a:rPr lang="en-US" sz="2400" u="sng" dirty="0" smtClean="0">
                <a:solidFill>
                  <a:prstClr val="black"/>
                </a:solidFill>
                <a:latin typeface="Brush Script MT Italic"/>
                <a:cs typeface="Brush Script MT Italic"/>
              </a:rPr>
              <a:t>A spray of my favorite cologne or perfume</a:t>
            </a:r>
            <a:endParaRPr lang="en-US" sz="1400" dirty="0" smtClean="0"/>
          </a:p>
          <a:p>
            <a:r>
              <a:rPr lang="en-US" dirty="0" smtClean="0">
                <a:solidFill>
                  <a:schemeClr val="accent6"/>
                </a:solidFill>
              </a:rPr>
              <a:t>Behavior Goal:</a:t>
            </a:r>
          </a:p>
          <a:p>
            <a:pPr lvl="0">
              <a:buNone/>
            </a:pPr>
            <a:r>
              <a:rPr lang="en-US" sz="2400" dirty="0" smtClean="0">
                <a:solidFill>
                  <a:prstClr val="black"/>
                </a:solidFill>
              </a:rPr>
              <a:t>		Goal: </a:t>
            </a:r>
            <a:r>
              <a:rPr lang="en-US" sz="2400" u="sng" dirty="0" smtClean="0">
                <a:solidFill>
                  <a:prstClr val="black"/>
                </a:solidFill>
                <a:latin typeface="Brush Script MT Italic"/>
                <a:cs typeface="Brush Script MT Italic"/>
              </a:rPr>
              <a:t>Fill out activity log before bed at least 4 days in a row</a:t>
            </a:r>
            <a:endParaRPr lang="en-US" sz="2400" dirty="0" smtClean="0">
              <a:solidFill>
                <a:prstClr val="black"/>
              </a:solidFill>
            </a:endParaRPr>
          </a:p>
          <a:p>
            <a:pPr lvl="0">
              <a:buNone/>
            </a:pPr>
            <a:r>
              <a:rPr lang="en-US" sz="2400" dirty="0" smtClean="0">
                <a:solidFill>
                  <a:prstClr val="black"/>
                </a:solidFill>
              </a:rPr>
              <a:t>		Daily Reward: </a:t>
            </a:r>
            <a:r>
              <a:rPr lang="en-US" sz="2400" u="sng" dirty="0" smtClean="0">
                <a:solidFill>
                  <a:prstClr val="black"/>
                </a:solidFill>
                <a:latin typeface="Brush Script MT Italic"/>
                <a:cs typeface="Brush Script MT Italic"/>
              </a:rPr>
              <a:t>Read my favorite book before bed</a:t>
            </a:r>
            <a:endParaRPr lang="en-US" dirty="0">
              <a:solidFill>
                <a:schemeClr val="accent6"/>
              </a:solidFill>
            </a:endParaRPr>
          </a:p>
        </p:txBody>
      </p:sp>
      <p:sp>
        <p:nvSpPr>
          <p:cNvPr id="5" name="Oval 4"/>
          <p:cNvSpPr/>
          <p:nvPr/>
        </p:nvSpPr>
        <p:spPr>
          <a:xfrm>
            <a:off x="381000" y="4648200"/>
            <a:ext cx="3048000" cy="21336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sz="2000" dirty="0" smtClean="0"/>
              <a:t>Make your goals:</a:t>
            </a:r>
          </a:p>
          <a:p>
            <a:pPr lvl="1">
              <a:buFont typeface="Arial"/>
              <a:buChar char="•"/>
            </a:pPr>
            <a:r>
              <a:rPr lang="en-US" sz="2000" dirty="0" smtClean="0"/>
              <a:t>Specific</a:t>
            </a:r>
          </a:p>
          <a:p>
            <a:pPr lvl="1">
              <a:buFont typeface="Arial"/>
              <a:buChar char="•"/>
            </a:pPr>
            <a:r>
              <a:rPr lang="en-US" sz="2000" dirty="0" smtClean="0"/>
              <a:t>Simple</a:t>
            </a:r>
          </a:p>
          <a:p>
            <a:pPr lvl="1">
              <a:buFont typeface="Arial"/>
              <a:buChar char="•"/>
            </a:pPr>
            <a:r>
              <a:rPr lang="en-US" sz="2000" dirty="0" smtClean="0"/>
              <a:t>Feasible</a:t>
            </a: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a:xfrm>
            <a:off x="457200" y="1219200"/>
            <a:ext cx="8229600" cy="5181600"/>
          </a:xfrm>
        </p:spPr>
        <p:txBody>
          <a:bodyPr>
            <a:normAutofit fontScale="77500" lnSpcReduction="20000"/>
          </a:bodyPr>
          <a:lstStyle/>
          <a:p>
            <a:r>
              <a:rPr lang="en-US" dirty="0" smtClean="0"/>
              <a:t>Alzheimer’s disease is caused by what?</a:t>
            </a:r>
          </a:p>
          <a:p>
            <a:r>
              <a:rPr lang="en-US" dirty="0" smtClean="0"/>
              <a:t>What is cognitive reserve?</a:t>
            </a:r>
          </a:p>
          <a:p>
            <a:r>
              <a:rPr lang="en-US" dirty="0" smtClean="0"/>
              <a:t>What is brain plasticity?</a:t>
            </a:r>
          </a:p>
          <a:p>
            <a:r>
              <a:rPr lang="en-US" dirty="0" smtClean="0"/>
              <a:t>Do adult brains grow new brain cells?</a:t>
            </a:r>
          </a:p>
          <a:p>
            <a:r>
              <a:rPr lang="en-US" dirty="0" smtClean="0"/>
              <a:t>Can brain pathways re-organize?</a:t>
            </a:r>
          </a:p>
          <a:p>
            <a:r>
              <a:rPr lang="en-US" dirty="0" smtClean="0"/>
              <a:t>What is the term for the brain’s ability to change throughout life?</a:t>
            </a:r>
          </a:p>
          <a:p>
            <a:r>
              <a:rPr lang="en-US" dirty="0" smtClean="0"/>
              <a:t>How will we be working to maximize contributions to our cognitive reserve?</a:t>
            </a:r>
          </a:p>
          <a:p>
            <a:r>
              <a:rPr lang="en-US" dirty="0" smtClean="0"/>
              <a:t>Does a good memory depend on good attention?</a:t>
            </a:r>
          </a:p>
          <a:p>
            <a:r>
              <a:rPr lang="en-US" dirty="0" smtClean="0"/>
              <a:t>How can you improve your attention?</a:t>
            </a:r>
          </a:p>
          <a:p>
            <a:r>
              <a:rPr lang="en-US" dirty="0" smtClean="0"/>
              <a:t>Is multi-tasking more efficient than doing one thing at a time?</a:t>
            </a:r>
          </a:p>
          <a:p>
            <a:r>
              <a:rPr lang="en-US" dirty="0" smtClean="0"/>
              <a:t>What are your goals for this week?</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Brain Health</a:t>
            </a:r>
            <a:endParaRPr lang="en-US" dirty="0"/>
          </a:p>
        </p:txBody>
      </p:sp>
      <p:sp>
        <p:nvSpPr>
          <p:cNvPr id="7" name="Text Placeholder 6"/>
          <p:cNvSpPr>
            <a:spLocks noGrp="1"/>
          </p:cNvSpPr>
          <p:nvPr>
            <p:ph type="body" idx="1"/>
          </p:nvPr>
        </p:nvSpPr>
        <p:spPr>
          <a:xfrm>
            <a:off x="457200" y="1295400"/>
            <a:ext cx="4040188" cy="639762"/>
          </a:xfrm>
        </p:spPr>
        <p:txBody>
          <a:bodyPr/>
          <a:lstStyle/>
          <a:p>
            <a:pPr algn="ctr"/>
            <a:r>
              <a:rPr lang="en-US" sz="3200" dirty="0" smtClean="0"/>
              <a:t>Now</a:t>
            </a:r>
            <a:endParaRPr lang="en-US" dirty="0"/>
          </a:p>
        </p:txBody>
      </p:sp>
      <p:pic>
        <p:nvPicPr>
          <p:cNvPr id="6" name="Content Placeholder 5"/>
          <p:cNvPicPr>
            <a:picLocks noGrp="1" noChangeAspect="1"/>
          </p:cNvPicPr>
          <p:nvPr>
            <p:ph sz="half" idx="2"/>
          </p:nvPr>
        </p:nvPicPr>
        <p:blipFill>
          <a:blip r:embed="rId3" cstate="print"/>
          <a:srcRect l="-26117" r="-26117"/>
          <a:stretch>
            <a:fillRect/>
          </a:stretch>
        </p:blipFill>
        <p:spPr>
          <a:xfrm>
            <a:off x="457200" y="1935162"/>
            <a:ext cx="4040188" cy="3951288"/>
          </a:xfrm>
        </p:spPr>
      </p:pic>
      <p:sp>
        <p:nvSpPr>
          <p:cNvPr id="8" name="Text Placeholder 7"/>
          <p:cNvSpPr>
            <a:spLocks noGrp="1"/>
          </p:cNvSpPr>
          <p:nvPr>
            <p:ph type="body" sz="quarter" idx="3"/>
          </p:nvPr>
        </p:nvSpPr>
        <p:spPr>
          <a:xfrm>
            <a:off x="4645025" y="1295400"/>
            <a:ext cx="4041775" cy="639762"/>
          </a:xfrm>
        </p:spPr>
        <p:txBody>
          <a:bodyPr/>
          <a:lstStyle/>
          <a:p>
            <a:pPr algn="ctr"/>
            <a:r>
              <a:rPr lang="en-US" sz="3200" dirty="0" smtClean="0"/>
              <a:t>Later</a:t>
            </a:r>
            <a:endParaRPr lang="en-US" dirty="0"/>
          </a:p>
        </p:txBody>
      </p:sp>
      <p:pic>
        <p:nvPicPr>
          <p:cNvPr id="10" name="Content Placeholder 9" descr="Social Older Family.png"/>
          <p:cNvPicPr>
            <a:picLocks noGrp="1" noChangeAspect="1"/>
          </p:cNvPicPr>
          <p:nvPr>
            <p:ph sz="quarter" idx="4"/>
          </p:nvPr>
        </p:nvPicPr>
        <p:blipFill>
          <a:blip r:embed="rId4" cstate="print"/>
          <a:srcRect l="-26555" r="-26555"/>
          <a:stretch>
            <a:fillRect/>
          </a:stretch>
        </p:blipFill>
        <p:spPr>
          <a:xfrm>
            <a:off x="4645025" y="1935162"/>
            <a:ext cx="4041775" cy="3951288"/>
          </a:xfr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nvGraphicFramePr>
        <p:xfrm>
          <a:off x="1524000" y="1752600"/>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txBox="1">
            <a:spLocks/>
          </p:cNvSpPr>
          <p:nvPr/>
        </p:nvSpPr>
        <p:spPr>
          <a:xfrm>
            <a:off x="457200" y="3810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Dementia is not inevitable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14400"/>
            <a:ext cx="8305800" cy="1447800"/>
          </a:xfrm>
        </p:spPr>
        <p:txBody>
          <a:bodyPr/>
          <a:lstStyle/>
          <a:p>
            <a:r>
              <a:rPr lang="en-US" dirty="0" smtClean="0"/>
              <a:t>Dementia</a:t>
            </a:r>
            <a:endParaRPr lang="en-US" dirty="0"/>
          </a:p>
        </p:txBody>
      </p:sp>
      <p:graphicFrame>
        <p:nvGraphicFramePr>
          <p:cNvPr id="3" name="Diagram 2"/>
          <p:cNvGraphicFramePr/>
          <p:nvPr/>
        </p:nvGraphicFramePr>
        <p:xfrm>
          <a:off x="304800" y="21844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5" name="Group 34"/>
          <p:cNvGrpSpPr/>
          <p:nvPr/>
        </p:nvGrpSpPr>
        <p:grpSpPr>
          <a:xfrm>
            <a:off x="228600" y="228600"/>
            <a:ext cx="8610600" cy="2667000"/>
            <a:chOff x="228600" y="228600"/>
            <a:chExt cx="8610600" cy="2667000"/>
          </a:xfrm>
        </p:grpSpPr>
        <p:grpSp>
          <p:nvGrpSpPr>
            <p:cNvPr id="20" name="Group 19"/>
            <p:cNvGrpSpPr/>
            <p:nvPr/>
          </p:nvGrpSpPr>
          <p:grpSpPr>
            <a:xfrm>
              <a:off x="228600" y="596517"/>
              <a:ext cx="8610600" cy="2299083"/>
              <a:chOff x="228600" y="139317"/>
              <a:chExt cx="8610600" cy="1998659"/>
            </a:xfrm>
          </p:grpSpPr>
          <p:sp>
            <p:nvSpPr>
              <p:cNvPr id="15" name="Freeform 14"/>
              <p:cNvSpPr/>
              <p:nvPr/>
            </p:nvSpPr>
            <p:spPr>
              <a:xfrm>
                <a:off x="228600" y="1770049"/>
                <a:ext cx="2153154" cy="363551"/>
              </a:xfrm>
              <a:custGeom>
                <a:avLst/>
                <a:gdLst>
                  <a:gd name="connsiteX0" fmla="*/ 0 w 2153154"/>
                  <a:gd name="connsiteY0" fmla="*/ 363551 h 363551"/>
                  <a:gd name="connsiteX1" fmla="*/ 1131786 w 2153154"/>
                  <a:gd name="connsiteY1" fmla="*/ 4602 h 363551"/>
                  <a:gd name="connsiteX2" fmla="*/ 2153154 w 2153154"/>
                  <a:gd name="connsiteY2" fmla="*/ 335939 h 363551"/>
                  <a:gd name="connsiteX3" fmla="*/ 2153154 w 2153154"/>
                  <a:gd name="connsiteY3" fmla="*/ 335939 h 363551"/>
                </a:gdLst>
                <a:ahLst/>
                <a:cxnLst>
                  <a:cxn ang="0">
                    <a:pos x="connsiteX0" y="connsiteY0"/>
                  </a:cxn>
                  <a:cxn ang="0">
                    <a:pos x="connsiteX1" y="connsiteY1"/>
                  </a:cxn>
                  <a:cxn ang="0">
                    <a:pos x="connsiteX2" y="connsiteY2"/>
                  </a:cxn>
                  <a:cxn ang="0">
                    <a:pos x="connsiteX3" y="connsiteY3"/>
                  </a:cxn>
                </a:cxnLst>
                <a:rect l="l" t="t" r="r" b="b"/>
                <a:pathLst>
                  <a:path w="2153154" h="363551">
                    <a:moveTo>
                      <a:pt x="0" y="363551"/>
                    </a:moveTo>
                    <a:cubicBezTo>
                      <a:pt x="386463" y="186377"/>
                      <a:pt x="772927" y="9204"/>
                      <a:pt x="1131786" y="4602"/>
                    </a:cubicBezTo>
                    <a:cubicBezTo>
                      <a:pt x="1490645" y="0"/>
                      <a:pt x="2153154" y="335939"/>
                      <a:pt x="2153154" y="335939"/>
                    </a:cubicBezTo>
                    <a:lnTo>
                      <a:pt x="2153154" y="335939"/>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257238" y="139317"/>
                <a:ext cx="8581962" cy="1998659"/>
              </a:xfrm>
              <a:custGeom>
                <a:avLst/>
                <a:gdLst>
                  <a:gd name="connsiteX0" fmla="*/ 0 w 8408460"/>
                  <a:gd name="connsiteY0" fmla="*/ 1966509 h 1998659"/>
                  <a:gd name="connsiteX1" fmla="*/ 4308733 w 8408460"/>
                  <a:gd name="connsiteY1" fmla="*/ 5358 h 1998659"/>
                  <a:gd name="connsiteX2" fmla="*/ 8408460 w 8408460"/>
                  <a:gd name="connsiteY2" fmla="*/ 1998659 h 1998659"/>
                  <a:gd name="connsiteX3" fmla="*/ 8408460 w 8408460"/>
                  <a:gd name="connsiteY3" fmla="*/ 1998659 h 1998659"/>
                </a:gdLst>
                <a:ahLst/>
                <a:cxnLst>
                  <a:cxn ang="0">
                    <a:pos x="connsiteX0" y="connsiteY0"/>
                  </a:cxn>
                  <a:cxn ang="0">
                    <a:pos x="connsiteX1" y="connsiteY1"/>
                  </a:cxn>
                  <a:cxn ang="0">
                    <a:pos x="connsiteX2" y="connsiteY2"/>
                  </a:cxn>
                  <a:cxn ang="0">
                    <a:pos x="connsiteX3" y="connsiteY3"/>
                  </a:cxn>
                </a:cxnLst>
                <a:rect l="l" t="t" r="r" b="b"/>
                <a:pathLst>
                  <a:path w="8408460" h="1998659">
                    <a:moveTo>
                      <a:pt x="0" y="1966509"/>
                    </a:moveTo>
                    <a:cubicBezTo>
                      <a:pt x="1453661" y="983254"/>
                      <a:pt x="2907323" y="0"/>
                      <a:pt x="4308733" y="5358"/>
                    </a:cubicBezTo>
                    <a:cubicBezTo>
                      <a:pt x="5710143" y="10716"/>
                      <a:pt x="8408460" y="1998659"/>
                      <a:pt x="8408460" y="1998659"/>
                    </a:cubicBezTo>
                    <a:lnTo>
                      <a:pt x="8408460" y="1998659"/>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2342646" y="1752600"/>
                <a:ext cx="2153154" cy="363551"/>
              </a:xfrm>
              <a:custGeom>
                <a:avLst/>
                <a:gdLst>
                  <a:gd name="connsiteX0" fmla="*/ 0 w 2153154"/>
                  <a:gd name="connsiteY0" fmla="*/ 363551 h 363551"/>
                  <a:gd name="connsiteX1" fmla="*/ 1131786 w 2153154"/>
                  <a:gd name="connsiteY1" fmla="*/ 4602 h 363551"/>
                  <a:gd name="connsiteX2" fmla="*/ 2153154 w 2153154"/>
                  <a:gd name="connsiteY2" fmla="*/ 335939 h 363551"/>
                  <a:gd name="connsiteX3" fmla="*/ 2153154 w 2153154"/>
                  <a:gd name="connsiteY3" fmla="*/ 335939 h 363551"/>
                </a:gdLst>
                <a:ahLst/>
                <a:cxnLst>
                  <a:cxn ang="0">
                    <a:pos x="connsiteX0" y="connsiteY0"/>
                  </a:cxn>
                  <a:cxn ang="0">
                    <a:pos x="connsiteX1" y="connsiteY1"/>
                  </a:cxn>
                  <a:cxn ang="0">
                    <a:pos x="connsiteX2" y="connsiteY2"/>
                  </a:cxn>
                  <a:cxn ang="0">
                    <a:pos x="connsiteX3" y="connsiteY3"/>
                  </a:cxn>
                </a:cxnLst>
                <a:rect l="l" t="t" r="r" b="b"/>
                <a:pathLst>
                  <a:path w="2153154" h="363551">
                    <a:moveTo>
                      <a:pt x="0" y="363551"/>
                    </a:moveTo>
                    <a:cubicBezTo>
                      <a:pt x="386463" y="186377"/>
                      <a:pt x="772927" y="9204"/>
                      <a:pt x="1131786" y="4602"/>
                    </a:cubicBezTo>
                    <a:cubicBezTo>
                      <a:pt x="1490645" y="0"/>
                      <a:pt x="2153154" y="335939"/>
                      <a:pt x="2153154" y="335939"/>
                    </a:cubicBezTo>
                    <a:lnTo>
                      <a:pt x="2153154" y="335939"/>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4495800" y="1752600"/>
                <a:ext cx="2153154" cy="363551"/>
              </a:xfrm>
              <a:custGeom>
                <a:avLst/>
                <a:gdLst>
                  <a:gd name="connsiteX0" fmla="*/ 0 w 2153154"/>
                  <a:gd name="connsiteY0" fmla="*/ 363551 h 363551"/>
                  <a:gd name="connsiteX1" fmla="*/ 1131786 w 2153154"/>
                  <a:gd name="connsiteY1" fmla="*/ 4602 h 363551"/>
                  <a:gd name="connsiteX2" fmla="*/ 2153154 w 2153154"/>
                  <a:gd name="connsiteY2" fmla="*/ 335939 h 363551"/>
                  <a:gd name="connsiteX3" fmla="*/ 2153154 w 2153154"/>
                  <a:gd name="connsiteY3" fmla="*/ 335939 h 363551"/>
                </a:gdLst>
                <a:ahLst/>
                <a:cxnLst>
                  <a:cxn ang="0">
                    <a:pos x="connsiteX0" y="connsiteY0"/>
                  </a:cxn>
                  <a:cxn ang="0">
                    <a:pos x="connsiteX1" y="connsiteY1"/>
                  </a:cxn>
                  <a:cxn ang="0">
                    <a:pos x="connsiteX2" y="connsiteY2"/>
                  </a:cxn>
                  <a:cxn ang="0">
                    <a:pos x="connsiteX3" y="connsiteY3"/>
                  </a:cxn>
                </a:cxnLst>
                <a:rect l="l" t="t" r="r" b="b"/>
                <a:pathLst>
                  <a:path w="2153154" h="363551">
                    <a:moveTo>
                      <a:pt x="0" y="363551"/>
                    </a:moveTo>
                    <a:cubicBezTo>
                      <a:pt x="386463" y="186377"/>
                      <a:pt x="772927" y="9204"/>
                      <a:pt x="1131786" y="4602"/>
                    </a:cubicBezTo>
                    <a:cubicBezTo>
                      <a:pt x="1490645" y="0"/>
                      <a:pt x="2153154" y="335939"/>
                      <a:pt x="2153154" y="335939"/>
                    </a:cubicBezTo>
                    <a:lnTo>
                      <a:pt x="2153154" y="335939"/>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8"/>
              <p:cNvSpPr/>
              <p:nvPr/>
            </p:nvSpPr>
            <p:spPr>
              <a:xfrm>
                <a:off x="6629400" y="1752600"/>
                <a:ext cx="2153154" cy="363551"/>
              </a:xfrm>
              <a:custGeom>
                <a:avLst/>
                <a:gdLst>
                  <a:gd name="connsiteX0" fmla="*/ 0 w 2153154"/>
                  <a:gd name="connsiteY0" fmla="*/ 363551 h 363551"/>
                  <a:gd name="connsiteX1" fmla="*/ 1131786 w 2153154"/>
                  <a:gd name="connsiteY1" fmla="*/ 4602 h 363551"/>
                  <a:gd name="connsiteX2" fmla="*/ 2153154 w 2153154"/>
                  <a:gd name="connsiteY2" fmla="*/ 335939 h 363551"/>
                  <a:gd name="connsiteX3" fmla="*/ 2153154 w 2153154"/>
                  <a:gd name="connsiteY3" fmla="*/ 335939 h 363551"/>
                </a:gdLst>
                <a:ahLst/>
                <a:cxnLst>
                  <a:cxn ang="0">
                    <a:pos x="connsiteX0" y="connsiteY0"/>
                  </a:cxn>
                  <a:cxn ang="0">
                    <a:pos x="connsiteX1" y="connsiteY1"/>
                  </a:cxn>
                  <a:cxn ang="0">
                    <a:pos x="connsiteX2" y="connsiteY2"/>
                  </a:cxn>
                  <a:cxn ang="0">
                    <a:pos x="connsiteX3" y="connsiteY3"/>
                  </a:cxn>
                </a:cxnLst>
                <a:rect l="l" t="t" r="r" b="b"/>
                <a:pathLst>
                  <a:path w="2153154" h="363551">
                    <a:moveTo>
                      <a:pt x="0" y="363551"/>
                    </a:moveTo>
                    <a:cubicBezTo>
                      <a:pt x="386463" y="186377"/>
                      <a:pt x="772927" y="9204"/>
                      <a:pt x="1131786" y="4602"/>
                    </a:cubicBezTo>
                    <a:cubicBezTo>
                      <a:pt x="1490645" y="0"/>
                      <a:pt x="2153154" y="335939"/>
                      <a:pt x="2153154" y="335939"/>
                    </a:cubicBezTo>
                    <a:lnTo>
                      <a:pt x="2153154" y="335939"/>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cxnSp>
          <p:nvCxnSpPr>
            <p:cNvPr id="22" name="Straight Connector 21"/>
            <p:cNvCxnSpPr/>
            <p:nvPr/>
          </p:nvCxnSpPr>
          <p:spPr>
            <a:xfrm rot="16200000" flipV="1">
              <a:off x="4305421" y="412301"/>
              <a:ext cx="374080" cy="6678"/>
            </a:xfrm>
            <a:prstGeom prst="line">
              <a:avLst/>
            </a:prstGeom>
            <a:ln w="444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29" name="Straight Connector 28"/>
          <p:cNvCxnSpPr/>
          <p:nvPr/>
        </p:nvCxnSpPr>
        <p:spPr>
          <a:xfrm>
            <a:off x="4494212" y="2870494"/>
            <a:ext cx="1588" cy="2996906"/>
          </a:xfrm>
          <a:prstGeom prst="line">
            <a:avLst/>
          </a:prstGeom>
          <a:ln w="444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2" name="Block Arc 31"/>
          <p:cNvSpPr/>
          <p:nvPr/>
        </p:nvSpPr>
        <p:spPr>
          <a:xfrm rot="10800000">
            <a:off x="3930673" y="5501695"/>
            <a:ext cx="641327" cy="655210"/>
          </a:xfrm>
          <a:prstGeom prst="blockArc">
            <a:avLst>
              <a:gd name="adj1" fmla="val 10334189"/>
              <a:gd name="adj2" fmla="val 538221"/>
              <a:gd name="adj3" fmla="val 19519"/>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Risk Factors are Interactive</a:t>
            </a:r>
            <a:endParaRPr lang="en-US" dirty="0"/>
          </a:p>
        </p:txBody>
      </p:sp>
      <p:graphicFrame>
        <p:nvGraphicFramePr>
          <p:cNvPr id="5" name="Content Placeholder 4"/>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style>
          <a:lnRef idx="2">
            <a:schemeClr val="accent6"/>
          </a:lnRef>
          <a:fillRef idx="1">
            <a:schemeClr val="lt1"/>
          </a:fillRef>
          <a:effectRef idx="0">
            <a:schemeClr val="accent6"/>
          </a:effectRef>
          <a:fontRef idx="minor">
            <a:schemeClr val="dk1"/>
          </a:fontRef>
        </p:style>
        <p:txBody>
          <a:bodyPr>
            <a:normAutofit fontScale="90000"/>
          </a:bodyPr>
          <a:lstStyle/>
          <a:p>
            <a:r>
              <a:rPr lang="en-US" dirty="0" smtClean="0"/>
              <a:t>Cognitive Reserve:</a:t>
            </a:r>
            <a:br>
              <a:rPr lang="en-US" dirty="0" smtClean="0"/>
            </a:br>
            <a:r>
              <a:rPr lang="en-US" dirty="0" smtClean="0"/>
              <a:t>Your Brain’s 401K Account</a:t>
            </a:r>
            <a:endParaRPr lang="en-US" dirty="0"/>
          </a:p>
        </p:txBody>
      </p:sp>
      <p:grpSp>
        <p:nvGrpSpPr>
          <p:cNvPr id="16" name="Group 15"/>
          <p:cNvGrpSpPr/>
          <p:nvPr/>
        </p:nvGrpSpPr>
        <p:grpSpPr>
          <a:xfrm>
            <a:off x="1981200" y="2057400"/>
            <a:ext cx="6248400" cy="3657600"/>
            <a:chOff x="1981200" y="2057400"/>
            <a:chExt cx="6248400" cy="3657600"/>
          </a:xfrm>
        </p:grpSpPr>
        <p:sp>
          <p:nvSpPr>
            <p:cNvPr id="3" name="Cube 2"/>
            <p:cNvSpPr/>
            <p:nvPr/>
          </p:nvSpPr>
          <p:spPr>
            <a:xfrm>
              <a:off x="4648200" y="2286000"/>
              <a:ext cx="1143000" cy="281940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5" name="Straight Connector 4"/>
            <p:cNvCxnSpPr/>
            <p:nvPr/>
          </p:nvCxnSpPr>
          <p:spPr>
            <a:xfrm>
              <a:off x="1981200" y="2057400"/>
              <a:ext cx="0" cy="31242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981200" y="5181600"/>
              <a:ext cx="4495800" cy="0"/>
            </a:xfrm>
            <a:prstGeom prst="line">
              <a:avLst/>
            </a:prstGeom>
          </p:spPr>
          <p:style>
            <a:lnRef idx="1">
              <a:schemeClr val="dk1"/>
            </a:lnRef>
            <a:fillRef idx="0">
              <a:schemeClr val="dk1"/>
            </a:fillRef>
            <a:effectRef idx="0">
              <a:schemeClr val="dk1"/>
            </a:effectRef>
            <a:fontRef idx="minor">
              <a:schemeClr val="tx1"/>
            </a:fontRef>
          </p:style>
        </p:cxnSp>
        <p:sp>
          <p:nvSpPr>
            <p:cNvPr id="10" name="Cube 9"/>
            <p:cNvSpPr/>
            <p:nvPr/>
          </p:nvSpPr>
          <p:spPr>
            <a:xfrm>
              <a:off x="2819400" y="3276600"/>
              <a:ext cx="1143000" cy="182880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9" name="Straight Connector 8"/>
            <p:cNvCxnSpPr/>
            <p:nvPr/>
          </p:nvCxnSpPr>
          <p:spPr>
            <a:xfrm>
              <a:off x="1981200" y="3810000"/>
              <a:ext cx="4495800" cy="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2362200" y="5345668"/>
              <a:ext cx="167640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dirty="0" smtClean="0"/>
                <a:t>Low Reserve</a:t>
              </a:r>
              <a:endParaRPr lang="en-US" dirty="0"/>
            </a:p>
          </p:txBody>
        </p:sp>
        <p:sp>
          <p:nvSpPr>
            <p:cNvPr id="12" name="TextBox 11"/>
            <p:cNvSpPr txBox="1"/>
            <p:nvPr/>
          </p:nvSpPr>
          <p:spPr>
            <a:xfrm>
              <a:off x="4419600" y="5345668"/>
              <a:ext cx="182880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dirty="0" smtClean="0"/>
                <a:t>High Reserve</a:t>
              </a:r>
              <a:endParaRPr lang="en-US" dirty="0"/>
            </a:p>
          </p:txBody>
        </p:sp>
        <p:sp>
          <p:nvSpPr>
            <p:cNvPr id="13" name="Line Callout 1 (Accent Bar) 12"/>
            <p:cNvSpPr/>
            <p:nvPr/>
          </p:nvSpPr>
          <p:spPr>
            <a:xfrm>
              <a:off x="6858000" y="2590800"/>
              <a:ext cx="1371600" cy="685800"/>
            </a:xfrm>
            <a:prstGeom prst="accentCallout1">
              <a:avLst>
                <a:gd name="adj1" fmla="val 49053"/>
                <a:gd name="adj2" fmla="val -8333"/>
                <a:gd name="adj3" fmla="val 165025"/>
                <a:gd name="adj4" fmla="val -62575"/>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smtClean="0"/>
                <a:t>Dementia</a:t>
              </a:r>
            </a:p>
            <a:p>
              <a:pPr algn="ctr"/>
              <a:r>
                <a:rPr lang="en-US" dirty="0" smtClean="0"/>
                <a:t>Threshold</a:t>
              </a:r>
              <a:endParaRPr lang="en-US" dirty="0"/>
            </a:p>
          </p:txBody>
        </p:sp>
        <p:cxnSp>
          <p:nvCxnSpPr>
            <p:cNvPr id="15" name="Straight Arrow Connector 14"/>
            <p:cNvCxnSpPr/>
            <p:nvPr/>
          </p:nvCxnSpPr>
          <p:spPr>
            <a:xfrm flipH="1">
              <a:off x="6172200" y="2971800"/>
              <a:ext cx="68580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D Brain_cropped.jpg"/>
          <p:cNvPicPr>
            <a:picLocks noChangeAspect="1"/>
          </p:cNvPicPr>
          <p:nvPr/>
        </p:nvPicPr>
        <p:blipFill>
          <a:blip r:embed="rId3" cstate="print"/>
          <a:stretch>
            <a:fillRect/>
          </a:stretch>
        </p:blipFill>
        <p:spPr>
          <a:xfrm>
            <a:off x="76200" y="3276600"/>
            <a:ext cx="3413760" cy="2791968"/>
          </a:xfrm>
          <a:prstGeom prst="rect">
            <a:avLst/>
          </a:prstGeom>
        </p:spPr>
      </p:pic>
      <p:pic>
        <p:nvPicPr>
          <p:cNvPr id="17" name="Picture 16" descr="AD Brain_cropped.jpg"/>
          <p:cNvPicPr>
            <a:picLocks noChangeAspect="1"/>
          </p:cNvPicPr>
          <p:nvPr/>
        </p:nvPicPr>
        <p:blipFill>
          <a:blip r:embed="rId3" cstate="print"/>
          <a:stretch>
            <a:fillRect/>
          </a:stretch>
        </p:blipFill>
        <p:spPr>
          <a:xfrm>
            <a:off x="5273040" y="3276600"/>
            <a:ext cx="3413760" cy="2791968"/>
          </a:xfrm>
          <a:prstGeom prst="rect">
            <a:avLst/>
          </a:prstGeom>
        </p:spPr>
      </p:pic>
      <p:sp>
        <p:nvSpPr>
          <p:cNvPr id="9" name="TextBox 8"/>
          <p:cNvSpPr txBox="1"/>
          <p:nvPr/>
        </p:nvSpPr>
        <p:spPr>
          <a:xfrm>
            <a:off x="152400" y="2891135"/>
            <a:ext cx="3505200" cy="461665"/>
          </a:xfrm>
          <a:prstGeom prst="rect">
            <a:avLst/>
          </a:prstGeom>
          <a:noFill/>
        </p:spPr>
        <p:txBody>
          <a:bodyPr wrap="square" rtlCol="0">
            <a:spAutoFit/>
          </a:bodyPr>
          <a:lstStyle/>
          <a:p>
            <a:r>
              <a:rPr lang="en-US" sz="2400" dirty="0" smtClean="0"/>
              <a:t>Had Clinical Signs of AD</a:t>
            </a:r>
            <a:endParaRPr lang="en-US" sz="2400" dirty="0"/>
          </a:p>
        </p:txBody>
      </p:sp>
      <p:sp>
        <p:nvSpPr>
          <p:cNvPr id="10" name="TextBox 9"/>
          <p:cNvSpPr txBox="1"/>
          <p:nvPr/>
        </p:nvSpPr>
        <p:spPr>
          <a:xfrm>
            <a:off x="5334000" y="2891135"/>
            <a:ext cx="3429000" cy="461665"/>
          </a:xfrm>
          <a:prstGeom prst="rect">
            <a:avLst/>
          </a:prstGeom>
          <a:noFill/>
        </p:spPr>
        <p:txBody>
          <a:bodyPr wrap="square" rtlCol="0">
            <a:spAutoFit/>
          </a:bodyPr>
          <a:lstStyle/>
          <a:p>
            <a:r>
              <a:rPr lang="en-US" sz="2400" dirty="0" smtClean="0"/>
              <a:t>No Clinical Signs of AD</a:t>
            </a:r>
            <a:endParaRPr lang="en-US" sz="2400" dirty="0"/>
          </a:p>
        </p:txBody>
      </p:sp>
      <p:sp>
        <p:nvSpPr>
          <p:cNvPr id="11" name="TextBox 10"/>
          <p:cNvSpPr txBox="1"/>
          <p:nvPr/>
        </p:nvSpPr>
        <p:spPr>
          <a:xfrm>
            <a:off x="0" y="6553201"/>
            <a:ext cx="4038600" cy="276999"/>
          </a:xfrm>
          <a:prstGeom prst="rect">
            <a:avLst/>
          </a:prstGeom>
          <a:noFill/>
        </p:spPr>
        <p:txBody>
          <a:bodyPr wrap="square" rtlCol="0">
            <a:spAutoFit/>
          </a:bodyPr>
          <a:lstStyle/>
          <a:p>
            <a:pPr algn="ctr"/>
            <a:r>
              <a:rPr lang="en-US" sz="1200" dirty="0" err="1" smtClean="0"/>
              <a:t>Katzman</a:t>
            </a:r>
            <a:r>
              <a:rPr lang="en-US" sz="1200" dirty="0" smtClean="0"/>
              <a:t> et al. </a:t>
            </a:r>
            <a:r>
              <a:rPr lang="en-US" sz="1200" i="1" dirty="0" smtClean="0"/>
              <a:t>Annals of Neurology 25, </a:t>
            </a:r>
            <a:r>
              <a:rPr lang="en-US" sz="1200" dirty="0" smtClean="0"/>
              <a:t>317-324, 1989</a:t>
            </a:r>
            <a:endParaRPr lang="en-US" sz="1200" dirty="0"/>
          </a:p>
        </p:txBody>
      </p:sp>
      <p:sp>
        <p:nvSpPr>
          <p:cNvPr id="15" name="Title 1"/>
          <p:cNvSpPr>
            <a:spLocks noGrp="1"/>
          </p:cNvSpPr>
          <p:nvPr>
            <p:ph type="title"/>
          </p:nvPr>
        </p:nvSpPr>
        <p:spPr>
          <a:xfrm>
            <a:off x="304800" y="304800"/>
            <a:ext cx="8183880" cy="762000"/>
          </a:xfrm>
          <a:noFill/>
        </p:spPr>
        <p:style>
          <a:lnRef idx="0">
            <a:schemeClr val="accent6"/>
          </a:lnRef>
          <a:fillRef idx="3">
            <a:schemeClr val="accent6"/>
          </a:fillRef>
          <a:effectRef idx="3">
            <a:schemeClr val="accent6"/>
          </a:effectRef>
          <a:fontRef idx="minor">
            <a:schemeClr val="lt1"/>
          </a:fontRef>
        </p:style>
        <p:txBody>
          <a:bodyPr anchor="ctr">
            <a:normAutofit/>
          </a:bodyPr>
          <a:lstStyle/>
          <a:p>
            <a:pPr algn="ctr"/>
            <a:r>
              <a:rPr lang="en-US" b="0" dirty="0" smtClean="0">
                <a:solidFill>
                  <a:schemeClr val="tx1"/>
                </a:solidFill>
              </a:rPr>
              <a:t>cognitive reserve</a:t>
            </a:r>
            <a:endParaRPr lang="en-US" b="0" dirty="0">
              <a:solidFill>
                <a:schemeClr val="tx1"/>
              </a:solidFill>
            </a:endParaRPr>
          </a:p>
        </p:txBody>
      </p:sp>
      <p:pic>
        <p:nvPicPr>
          <p:cNvPr id="8" name="Picture 7" descr="AD Brain_C2.jpg"/>
          <p:cNvPicPr>
            <a:picLocks noChangeAspect="1"/>
          </p:cNvPicPr>
          <p:nvPr/>
        </p:nvPicPr>
        <p:blipFill>
          <a:blip r:embed="rId4" cstate="print"/>
          <a:stretch>
            <a:fillRect/>
          </a:stretch>
        </p:blipFill>
        <p:spPr>
          <a:xfrm>
            <a:off x="3200400" y="1066800"/>
            <a:ext cx="2089912" cy="1781175"/>
          </a:xfrm>
          <a:prstGeom prst="rect">
            <a:avLst/>
          </a:prstGeom>
        </p:spPr>
      </p:pic>
      <p:sp>
        <p:nvSpPr>
          <p:cNvPr id="12" name="Left Arrow 11"/>
          <p:cNvSpPr/>
          <p:nvPr/>
        </p:nvSpPr>
        <p:spPr>
          <a:xfrm>
            <a:off x="5181600" y="1371600"/>
            <a:ext cx="2514600" cy="838200"/>
          </a:xfrm>
          <a:prstGeom prst="leftArrow">
            <a:avLst/>
          </a:prstGeom>
          <a:solidFill>
            <a:schemeClr val="accent6">
              <a:lumMod val="75000"/>
            </a:schemeClr>
          </a:solidFill>
          <a:ln>
            <a:solidFill>
              <a:srgbClr val="F07F0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Plump Healthy Brain</a:t>
            </a:r>
            <a:endParaRPr lang="en-US" dirty="0"/>
          </a:p>
        </p:txBody>
      </p:sp>
      <p:sp>
        <p:nvSpPr>
          <p:cNvPr id="13" name="Left-Right Arrow 12"/>
          <p:cNvSpPr/>
          <p:nvPr/>
        </p:nvSpPr>
        <p:spPr>
          <a:xfrm>
            <a:off x="3124200" y="3886200"/>
            <a:ext cx="2438400" cy="1219200"/>
          </a:xfrm>
          <a:prstGeom prst="leftRightArrow">
            <a:avLst/>
          </a:prstGeom>
          <a:solidFill>
            <a:srgbClr val="E46C0A"/>
          </a:solidFill>
          <a:ln>
            <a:solidFill>
              <a:srgbClr val="F07F0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Unhealthy Looking Brains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183880" cy="1051560"/>
          </a:xfrm>
        </p:spPr>
        <p:txBody>
          <a:bodyPr>
            <a:normAutofit/>
          </a:bodyPr>
          <a:lstStyle/>
          <a:p>
            <a:pPr algn="ctr"/>
            <a:r>
              <a:rPr lang="en-US" sz="3200" dirty="0" smtClean="0"/>
              <a:t>The Adult Brain Grows New Cells</a:t>
            </a:r>
            <a:endParaRPr lang="en-US" sz="3200" dirty="0"/>
          </a:p>
        </p:txBody>
      </p:sp>
      <p:sp>
        <p:nvSpPr>
          <p:cNvPr id="6" name="Text Placeholder 5"/>
          <p:cNvSpPr>
            <a:spLocks noGrp="1"/>
          </p:cNvSpPr>
          <p:nvPr>
            <p:ph idx="1"/>
          </p:nvPr>
        </p:nvSpPr>
        <p:spPr>
          <a:xfrm>
            <a:off x="304800" y="5486400"/>
            <a:ext cx="8183880" cy="765048"/>
          </a:xfrm>
        </p:spPr>
        <p:txBody>
          <a:bodyPr>
            <a:normAutofit/>
          </a:bodyPr>
          <a:lstStyle/>
          <a:p>
            <a:pPr algn="ctr">
              <a:buNone/>
            </a:pPr>
            <a:r>
              <a:rPr lang="en-US" dirty="0" err="1" smtClean="0"/>
              <a:t>Neurogenesis</a:t>
            </a:r>
            <a:endParaRPr lang="en-US" dirty="0"/>
          </a:p>
        </p:txBody>
      </p:sp>
      <p:sp>
        <p:nvSpPr>
          <p:cNvPr id="13" name="TextBox 12"/>
          <p:cNvSpPr txBox="1"/>
          <p:nvPr/>
        </p:nvSpPr>
        <p:spPr>
          <a:xfrm>
            <a:off x="6019800" y="4953000"/>
            <a:ext cx="1600200" cy="553998"/>
          </a:xfrm>
          <a:prstGeom prst="rect">
            <a:avLst/>
          </a:prstGeom>
          <a:noFill/>
        </p:spPr>
        <p:txBody>
          <a:bodyPr wrap="square" rtlCol="0">
            <a:spAutoFit/>
          </a:bodyPr>
          <a:lstStyle/>
          <a:p>
            <a:r>
              <a:rPr lang="en-US" sz="1000" dirty="0" smtClean="0"/>
              <a:t>Eriksson, et al.  </a:t>
            </a:r>
            <a:r>
              <a:rPr lang="en-US" sz="1000" i="1" dirty="0"/>
              <a:t>Nature Medicine  4, </a:t>
            </a:r>
            <a:r>
              <a:rPr lang="en-US" sz="1000" dirty="0"/>
              <a:t>1313 - 1317 (1998</a:t>
            </a:r>
            <a:r>
              <a:rPr lang="en-US" sz="1000" dirty="0" smtClean="0"/>
              <a:t>)</a:t>
            </a:r>
            <a:endParaRPr lang="en-US" sz="1000" dirty="0"/>
          </a:p>
        </p:txBody>
      </p:sp>
      <p:pic>
        <p:nvPicPr>
          <p:cNvPr id="12" name="Picture 11"/>
          <p:cNvPicPr>
            <a:picLocks noChangeAspect="1"/>
          </p:cNvPicPr>
          <p:nvPr/>
        </p:nvPicPr>
        <p:blipFill>
          <a:blip r:embed="rId3" cstate="print"/>
          <a:stretch>
            <a:fillRect/>
          </a:stretch>
        </p:blipFill>
        <p:spPr>
          <a:xfrm>
            <a:off x="2763914" y="1060012"/>
            <a:ext cx="3284140" cy="4578788"/>
          </a:xfrm>
          <a:prstGeom prst="rect">
            <a:avLst/>
          </a:prstGeom>
        </p:spPr>
      </p:pic>
      <p:sp>
        <p:nvSpPr>
          <p:cNvPr id="16" name="Right Arrow 15"/>
          <p:cNvSpPr/>
          <p:nvPr/>
        </p:nvSpPr>
        <p:spPr>
          <a:xfrm rot="1222062">
            <a:off x="1450019" y="1358024"/>
            <a:ext cx="1560250" cy="298012"/>
          </a:xfrm>
          <a:prstGeom prst="righ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304800" y="1792069"/>
            <a:ext cx="2057400"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00" dirty="0" smtClean="0"/>
              <a:t>Region of the brain that forms new memories</a:t>
            </a:r>
            <a:endParaRPr lang="en-US" sz="1400" dirty="0"/>
          </a:p>
        </p:txBody>
      </p:sp>
      <p:sp>
        <p:nvSpPr>
          <p:cNvPr id="19" name="Left Arrow 18"/>
          <p:cNvSpPr/>
          <p:nvPr/>
        </p:nvSpPr>
        <p:spPr>
          <a:xfrm>
            <a:off x="5312032" y="3146098"/>
            <a:ext cx="1806606" cy="83443"/>
          </a:xfrm>
          <a:prstGeom prst="lef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Left Arrow 19"/>
          <p:cNvSpPr/>
          <p:nvPr/>
        </p:nvSpPr>
        <p:spPr>
          <a:xfrm>
            <a:off x="3982291" y="3485167"/>
            <a:ext cx="3202619" cy="83443"/>
          </a:xfrm>
          <a:prstGeom prst="lef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 Arrow 20"/>
          <p:cNvSpPr/>
          <p:nvPr/>
        </p:nvSpPr>
        <p:spPr>
          <a:xfrm rot="1433565">
            <a:off x="5373024" y="2492388"/>
            <a:ext cx="1806606" cy="83443"/>
          </a:xfrm>
          <a:prstGeom prst="lef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Arrow 21"/>
          <p:cNvSpPr/>
          <p:nvPr/>
        </p:nvSpPr>
        <p:spPr>
          <a:xfrm rot="20720864">
            <a:off x="3561451" y="4073878"/>
            <a:ext cx="3202619" cy="83443"/>
          </a:xfrm>
          <a:prstGeom prst="lef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19718768">
            <a:off x="4762258" y="4365336"/>
            <a:ext cx="2493585" cy="45719"/>
          </a:xfrm>
          <a:prstGeom prst="left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536924" y="2895600"/>
            <a:ext cx="1981200" cy="95410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00" dirty="0" smtClean="0"/>
              <a:t>Zoomed in on new brain cells that grew in the adult </a:t>
            </a:r>
            <a:r>
              <a:rPr lang="en-US" sz="1400" dirty="0" err="1" smtClean="0"/>
              <a:t>hippocampal</a:t>
            </a:r>
            <a:r>
              <a:rPr lang="en-US" sz="1400" dirty="0" smtClean="0"/>
              <a:t> region</a:t>
            </a:r>
            <a:endParaRPr lang="en-US" sz="1400" dirty="0"/>
          </a:p>
        </p:txBody>
      </p:sp>
      <p:sp>
        <p:nvSpPr>
          <p:cNvPr id="15" name="TextBox 14"/>
          <p:cNvSpPr txBox="1"/>
          <p:nvPr/>
        </p:nvSpPr>
        <p:spPr>
          <a:xfrm>
            <a:off x="304800" y="997369"/>
            <a:ext cx="1888724"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Hippocampus</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ew MLIA PP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New MLIA PP Template</Template>
  <TotalTime>23871</TotalTime>
  <Words>5367</Words>
  <Application>Microsoft Macintosh PowerPoint</Application>
  <PresentationFormat>On-screen Show (4:3)</PresentationFormat>
  <Paragraphs>371</Paragraphs>
  <Slides>25</Slides>
  <Notes>24</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New MLIA PP Template</vt:lpstr>
      <vt:lpstr>Spencer Powell Brain Fitness Program</vt:lpstr>
      <vt:lpstr>Module Outline</vt:lpstr>
      <vt:lpstr>Brain Health</vt:lpstr>
      <vt:lpstr>PowerPoint Presentation</vt:lpstr>
      <vt:lpstr>Dementia</vt:lpstr>
      <vt:lpstr>Risk Factors are Interactive</vt:lpstr>
      <vt:lpstr>Cognitive Reserve: Your Brain’s 401K Account</vt:lpstr>
      <vt:lpstr>cognitive reserve</vt:lpstr>
      <vt:lpstr>The Adult Brain Grows New Cells</vt:lpstr>
      <vt:lpstr>Brain Structures Also Grow with Experience</vt:lpstr>
      <vt:lpstr>Brain Cells Form New Connections  </vt:lpstr>
      <vt:lpstr>Cells that Fire Together, Wire Together</vt:lpstr>
      <vt:lpstr>Your Brain’s 401K</vt:lpstr>
      <vt:lpstr>PowerPoint Presentation</vt:lpstr>
      <vt:lpstr>Additional Brain Health Courses</vt:lpstr>
      <vt:lpstr>3 Key Ways to Invest</vt:lpstr>
      <vt:lpstr>Peak Performance!</vt:lpstr>
      <vt:lpstr>Brain Health Dividends</vt:lpstr>
      <vt:lpstr>Give Yourself a Break</vt:lpstr>
      <vt:lpstr>CR Contribution Logs</vt:lpstr>
      <vt:lpstr>Memory Strategy #1</vt:lpstr>
      <vt:lpstr>Improving Attention</vt:lpstr>
      <vt:lpstr>Attention Exercise</vt:lpstr>
      <vt:lpstr>This Week’s Goals Steps</vt:lpstr>
      <vt:lpstr>Recap</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sall</dc:creator>
  <cp:lastModifiedBy>Jon Woodall</cp:lastModifiedBy>
  <cp:revision>246</cp:revision>
  <cp:lastPrinted>2013-11-21T16:00:03Z</cp:lastPrinted>
  <dcterms:created xsi:type="dcterms:W3CDTF">2013-12-02T21:27:41Z</dcterms:created>
  <dcterms:modified xsi:type="dcterms:W3CDTF">2013-12-02T22:45:20Z</dcterms:modified>
</cp:coreProperties>
</file>